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85" r:id="rId4"/>
    <p:sldId id="258" r:id="rId5"/>
    <p:sldId id="259" r:id="rId6"/>
    <p:sldId id="260" r:id="rId7"/>
    <p:sldId id="261" r:id="rId8"/>
    <p:sldId id="331" r:id="rId9"/>
    <p:sldId id="273" r:id="rId10"/>
    <p:sldId id="332" r:id="rId11"/>
    <p:sldId id="274" r:id="rId12"/>
    <p:sldId id="333" r:id="rId13"/>
    <p:sldId id="275" r:id="rId14"/>
    <p:sldId id="334" r:id="rId15"/>
    <p:sldId id="276" r:id="rId16"/>
    <p:sldId id="335" r:id="rId17"/>
    <p:sldId id="286" r:id="rId18"/>
    <p:sldId id="26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70" r:id="rId27"/>
    <p:sldId id="284" r:id="rId28"/>
    <p:sldId id="287" r:id="rId29"/>
    <p:sldId id="288" r:id="rId30"/>
    <p:sldId id="289" r:id="rId31"/>
    <p:sldId id="290" r:id="rId32"/>
    <p:sldId id="291" r:id="rId33"/>
    <p:sldId id="272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37" r:id="rId52"/>
    <p:sldId id="33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7" r:id="rId61"/>
    <p:sldId id="316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7" r:id="rId71"/>
    <p:sldId id="328" r:id="rId72"/>
    <p:sldId id="336" r:id="rId73"/>
    <p:sldId id="268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F9260-5A33-414D-BB5A-BF9785BBADD4}" v="214" dt="2024-06-20T08:11:45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1:4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24575,'395'14'0,"-204"-10"0,32 2 0,287 6 0,-326-14 0,1832 2 0,-1832-10 0,-104 4 0,113-12 0,-102 3 0,-52 7 0,48-2 0,306 8 0,-199 4 0,-167-1 0,1 2 0,43 10 0,-39-7 0,43 4 0,-33-8 0,-25-3 0,-1 2 0,0 0 0,0 1 0,0 1 0,17 4 0,65 30-1365,-69-28-5461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7:25:18.6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6001 987 24575,'-29'0'0,"-782"32"0,170 14-467,423-35 285,45-2 182,-213 15 0,-296-10 753,434-16-857,-1470 2 104,1695-1 0,-1-1 0,1-1 0,0-1 0,0-1 0,0-1 0,1-1 0,0-1 0,0-1 0,1-1 0,0 0 0,-23-17 0,20 14 0,-1 1 0,0 0 0,-1 2 0,0 1 0,0 1 0,-43-6 0,-176-49 0,218 55 0,10 2 0,0-1 0,0-1 0,1 0 0,0-1 0,-17-13 0,18 13 0,-43-21 0,46 25 0,0-1 0,0-1 0,-17-11 0,25 15 0,0-1 0,0 0 0,0 0 0,1 0 0,0 0 0,-1 0 0,1-1 0,1 1 0,-1-1 0,1 0 0,0 1 0,-3-11 0,0-8 0,1-1 0,2 1 0,0-1 0,1 0 0,2 0 0,4-36 0,-3 52 0,-1 0 0,1-1 0,0 1 0,1 0 0,0 0 0,0 1 0,1-1 0,0 1 0,0 0 0,1 0 0,0 0 0,0 0 0,1 1 0,0 0 0,0 0 0,8-6 0,9-5 0,1 2 0,0 1 0,39-17 0,-48 24 0,-2 2 0,1 0 0,0 0 0,0 1 0,1 1 0,-1 0 0,25 0 0,91 4 0,-63 1 0,-55-1 0,-1 0 0,0-2 0,1 1 0,-1-1 0,0-1 0,0 0 0,0-1 0,0 0 0,0 0 0,0-1 0,-1-1 0,0 0 0,13-7 0,0-1 0,2 2 0,0 0 0,0 2 0,1 1 0,0 1 0,52-7 0,35-10 0,-45 5 0,1 3 0,1 3 0,0 3 0,91-1 0,-97 10 0,111-16 0,-74 6 0,0 5 0,121 8 0,-68 0 0,2220-2 0,-2342 2 0,0 1 0,-1 2 0,1 1 0,34 12 0,10 1 0,-40-12 0,68 2 0,-64-7 0,51 9 0,281 77 0,-282-67 0,-48-12 0,63 23 0,-78-22 0,-17-7 0,0 0 0,0 1 0,0 1 0,-1-1 0,1 2 0,-1-1 0,13 11 0,-8-4 0,2 0 0,-1-1 0,21 10 0,-18-11 0,-2 0 0,30 25 0,-27-19 0,-3-2 0,0 1 0,19 25 0,-30-33 0,0 0 0,0 0 0,-1 1 0,0-1 0,-1 1 0,0 0 0,0 0 0,-1 0 0,3 14 0,-3-10-65,-1-1 0,0 1 0,-1 0 0,0-1 0,-1 1 0,0 0 0,-1-1 0,0 1 0,-1-1 0,0 1 0,0-1 0,-2 0 0,1-1 0,-1 1 0,-1-1 0,0 0 0,0 0 0,-1 0 0,-1-1 0,-12 12 0,-1-3-6761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7:25:21.5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7050 849 24575,'-871'0'0,"667"17"0,18 0 0,-165-18 0,-106 2 0,299 15 0,-11 0 0,-55-16 0,-41 2 0,232 2 0,1 2 0,-1 1 0,-58 21 0,6-2 0,39-15 0,0-2 0,0-3 0,-47 1 0,-143-7 0,109-2 0,-2451 2 0,2533-3 0,-73-12 0,70 7 0,-51-1 0,57 8 0,0-2 0,1-2 0,-1-1 0,-55-17 0,89 20 0,0 0 0,1-1 0,-1 0 0,1 0 0,-1-1 0,1 0 0,1 0 0,-1 0 0,1-1 0,0 0 0,0 0 0,0-1 0,1 1 0,0-1 0,1-1 0,-1 1 0,1 0 0,1-1 0,-1 0 0,2 0 0,-1 0 0,-2-14 0,-1-13 0,2 0 0,1 0 0,1 0 0,5-40 0,-2 38 0,-1 27 0,1-1 0,1 0 0,-1 1 0,2-1 0,0 1 0,0 0 0,0 0 0,2 0 0,-1 0 0,1 1 0,0 0 0,1 0 0,0 0 0,13-14 0,6-1 0,0 1 0,1 1 0,37-22 0,12-11 0,-56 40 0,0 1 0,1 2 0,1 0 0,0 1 0,0 1 0,1 1 0,30-9 0,209-35 0,11 14 0,-220 34 0,500-9 0,-368 16 0,3192-1 0,-1737-1 0,-1631-1 0,-1 1 0,1 1 0,0 0 0,0 0 0,0 0 0,-1 1 0,1 0 0,-1 1 0,0 0 0,1 0 0,-1 0 0,0 1 0,-1 0 0,12 8 0,24 18 0,-29-21 0,1 1 0,-1 0 0,14 15 0,-23-20 0,0 0 0,0 0 0,0 0 0,0 1 0,-1-1 0,0 1 0,-1 0 0,1 0 0,-1 0 0,0 0 0,2 13 0,0 22 0,-2 1 0,-5 82 0,-1-24 0,4-44 0,-1 56 0,-1-104 0,1 1 0,-1-1 0,0 0 0,-1 0 0,0 0 0,0 0 0,0 0 0,-1-1 0,-7 11 0,-5 4 0,-31 32 0,11-13 0,-27 51-1365,48-73-5461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1:47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24575,'0'-2'0,"1"-1"0,-1 0 0,1 0 0,0 1 0,0-1 0,1 0 0,-1 1 0,0-1 0,1 1 0,0 0 0,-1 0 0,1-1 0,0 1 0,0 0 0,0 0 0,0 1 0,1-1 0,-1 0 0,5-2 0,2-1 0,0-1 0,1 2 0,19-8 0,-13 8 0,0 0 0,0 1 0,1 1 0,21-1 0,70 6 0,-42-1 0,706 0 0,-425-3 0,-321 3 0,-1 1 0,1 1 0,-1 1 0,44 15 0,-40-11 0,0-1 0,1-1 0,30 2 0,139-8 0,7 0 0,-94 15 0,-71-8 0,62 3 0,331-11 0,-203-1 0,-158-2-1365,-43-1-5461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1:5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24575,'105'0'0,"153"20"0,-194-7 0,-36-7 0,44 5 0,202-9 0,-41-2 0,-38 16 0,-162-16-455,0 2 0,54 10 0,-57-4-6371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1:5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24575,'0'-1'0,"1"1"0,-1-1 0,1 0 0,-1 0 0,1 1 0,-1-1 0,1 1 0,0-1 0,-1 1 0,1-1 0,-1 1 0,1-1 0,0 1 0,0-1 0,-1 1 0,1 0 0,0-1 0,0 1 0,0 0 0,-1 0 0,1-1 0,0 1 0,0 0 0,0 0 0,1 0 0,26-2 0,-26 2 0,73 2 0,-1 4 0,132 26 0,-24-2 0,-33-18 0,192-10 0,-161-4 0,630 2-1365,-782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2:01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24575,'9'-3'0,"0"0"0,0 0 0,1 1 0,-1 1 0,1-1 0,-1 1 0,1 1 0,10 0 0,1 0 0,9-2 0,235 3 0,-170 13 0,9 1 0,307-9 0,-231-8 0,104 2 0,-264 1 0,0 2 0,0 0 0,-1 2 0,1 0 0,-1 1 0,29 13 0,-25-9 0,0-2 0,0-1 0,0 0 0,25 3 0,25-6 0,89-5 0,-56-1 0,238 2-1365,-313 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2:04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24575,'20'8'0,"-9"-2"0,12 0 0,0-1 0,0 0 0,0-2 0,1-1 0,28 0 0,-20-1 0,63 10 0,103 24 0,-135-26 0,107 4 0,70-14 0,-83-1 0,-129 2-1365,-2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2:07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24575,'4'-2'0,"0"0"0,0 0 0,0 0 0,0 0 0,0 1 0,0 0 0,0 0 0,1 0 0,-1 0 0,0 1 0,1 0 0,7 0 0,6-1 0,6-3 0,27-8 0,-30 6 0,43-6 0,-10 9 0,-30 2 0,-1 0 0,0-2 0,0 0 0,-1-2 0,1 0 0,35-14 0,-34 8-1365,-2 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8T04:42:1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24575,'289'13'0,"139"10"0,3-24 0,-159-1 0,-185 2 0,-1 3 0,102 18 0,-137-14 0,0-3 0,76-3 0,-80-2 0,0 2 0,0 1 0,56 12 0,-47-6 0,-1-2 0,1-2 0,83-6 0,68 4 0,-111 14 0,-65-10 0,43 4 0,216-7 139,-166-5-1643,-97 2-5322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0T03:38:52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CDC60-AAD9-49E4-A634-C00C1597E508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46865-2880-4DE3-8656-9B52FAB9BF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6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8B551-FB1A-1C98-8DC8-ED2A8A0FC3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3D9945-25E6-478C-3065-B8A7399A4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0A4B41-385A-BE8F-DD18-BC64CF03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B35B-C58D-4D30-8279-B921C494B05A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E1E2B-60F6-3B8F-99B4-6118521B1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B8E6B-AEAF-8E92-CF06-1663D483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0B0EB-A6F2-7986-7C2B-CAB76AF7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544BB1-89C0-128F-7143-2023028302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C1F96-F918-A0D2-FACD-A156D61F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A954-8717-443D-9E88-AD1851A6CF5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4D042-9EBB-649B-3533-15FF96A7C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8C26B-4CDE-C9FC-F0EA-A9F3A692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99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635633-0976-B91F-7CD9-0ADF59639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5A1128-0564-C84F-D7CF-8ADA7A286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885D9E-098F-AFFA-D485-E35ED2530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00481-94AD-41F8-8571-653F00A6634E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4D158-55D8-E7B9-DD87-EF55AEA1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1AE1FA-CAE3-8614-A575-DFB24A4E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87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6889A-7A08-AA28-2380-2C4DD115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42EAE-3E3A-D2BE-8CF0-68A625662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71EA7-03BF-AE03-412F-5EFD099B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6DD55-AA83-4708-B195-F79B9E30C8B1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725C83-B7C2-536D-97AD-A2E2C149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D711B-69DD-B9F3-86DC-FC53F9661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음식, 요리, 햄버거, 버거이(가) 표시된 사진&#10;&#10;자동 생성된 설명">
            <a:extLst>
              <a:ext uri="{FF2B5EF4-FFF2-40B4-BE49-F238E27FC236}">
                <a16:creationId xmlns:a16="http://schemas.microsoft.com/office/drawing/2014/main" id="{4B15C0B1-2A8B-B0EB-545D-E1C09E3BF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641" y="117207"/>
            <a:ext cx="1573481" cy="15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0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58F26-5F69-1292-D7ED-8B96F4071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2ABA12-C156-7F95-34C3-5386D43CB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529898-89B9-61DE-CE11-0DBBD283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4501-31A2-4802-9DC7-F6C3CA311434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8896D-871D-9457-EA03-C2926BD6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A7524-2274-CB2D-E606-D5A05191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73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53986-B446-9012-BE27-7F59EB44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B34A4D-339E-F9AD-07EE-8289FF689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B66DCA-65FA-D664-9809-10651A195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3B79C5-A08B-776F-89A3-C900A37F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6B07-4662-43CC-BCA5-D7BD61BAC32B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4465FC-5BB1-ADA2-E82E-B5391636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9B99EF-7728-725B-8A16-2FBB4459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5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A7DE6E-3A73-4816-4F2A-F4FBC55B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9B07A6-9742-75D8-B86C-1B4D27479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71B980-1FF5-C14F-4DF3-15B1A06F8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8D968F-8C19-D87F-D069-ED0E2049F0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D72391-C26F-6106-24C3-5C66E597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E7DD82-355F-8246-49CF-775B1D36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3C5C-53CE-44B0-AA90-0E29A4E17990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90263F-ECEC-10FF-6A66-7DA4B815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893260-FF94-74C3-3770-C11616F66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1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48304D-5D88-3FBD-5DB5-76A0CF43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20F9CB-DCB5-7783-F0DE-670D72F64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51054-2172-4D14-832C-7930257CD825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14107E-0108-E5B7-A1E2-463BA7F4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AF842-BFA2-0A58-3674-DC7EB75F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03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E4498B-211E-0651-0AA3-21A4A387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BBF2-059A-4BB8-A9B7-A9DB732CF370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3E3C75-8E7C-C4D1-C63A-9A9910BD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AE494-B0D0-59EA-E115-F2307BA1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7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DAF4D-FFE1-DA62-E9D4-F1390F252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167A2-6165-80A3-22CF-76557889E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B90CEB-1152-89F9-3044-520C8E704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36BA62-5990-834E-5919-AD1B04B2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47F66-4AD3-48B0-9AA8-4A0AB38F545C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875E2D-6029-DBF0-4344-5C898EB69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49E285-5944-20C2-2E29-3B2D63B3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6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F872C-A259-6AF6-C0A2-55D26C4F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C30C5D-1C8E-5706-681C-33D467B07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5B242-16EA-DADA-FCE8-AB3F1510F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96E27-A926-76C4-FAC3-FF249B07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0A5E5-E109-4A72-B1FF-2FBE9CFF7729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4C4110-519C-853B-9BC3-155DDFAC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61EC2-AFB9-EE5C-F376-3DDF182B1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4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40ED1B-160B-DE6D-0302-CF2ABBFD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741908-230F-909C-3167-95F70908C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7713D-A7FA-F5BB-D878-EAAD96778C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5E525-BC17-42C8-AC81-60EE66F37A3B}" type="datetime1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C8579A-26BF-A296-ABC7-15B4B8C4C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8BF8C4-97A9-DDC7-84FC-E1CBECBE4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620392-FB9C-4786-83C4-8623316652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9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5.xml"/><Relationship Id="rId1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6.png"/><Relationship Id="rId17" Type="http://schemas.openxmlformats.org/officeDocument/2006/relationships/customXml" Target="../ink/ink7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5.png"/><Relationship Id="rId19" Type="http://schemas.openxmlformats.org/officeDocument/2006/relationships/customXml" Target="../ink/ink8.xml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87.png"/><Relationship Id="rId7" Type="http://schemas.openxmlformats.org/officeDocument/2006/relationships/customXml" Target="../ink/ink1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customXml" Target="../ink/ink10.xml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.mcdonalds.co.kr/kor/promotion/detail.do?seq=457" TargetMode="External"/><Relationship Id="rId2" Type="http://schemas.openxmlformats.org/officeDocument/2006/relationships/hyperlink" Target="https://www.kihoilbo.co.kr/news/articleView.html?idxno=106278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unch.co.kr/@inowrite/8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FACC0A-FB03-9208-0DC8-C05CA217B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6600" y="1292352"/>
            <a:ext cx="5774749" cy="1711453"/>
          </a:xfrm>
        </p:spPr>
        <p:txBody>
          <a:bodyPr anchor="b">
            <a:normAutofit/>
          </a:bodyPr>
          <a:lstStyle/>
          <a:p>
            <a:r>
              <a:rPr lang="ko-KR" altLang="en-US" sz="5200" dirty="0"/>
              <a:t>데이터베이스설계</a:t>
            </a:r>
            <a:br>
              <a:rPr lang="en-US" altLang="ko-KR" sz="5200" dirty="0"/>
            </a:br>
            <a:r>
              <a:rPr lang="en-US" altLang="ko-KR" sz="5200" dirty="0"/>
              <a:t>9</a:t>
            </a:r>
            <a:r>
              <a:rPr lang="ko-KR" altLang="en-US" sz="5200" dirty="0"/>
              <a:t>조 버거 주문 시스템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F21F7-B6E9-0DA1-0002-ADCC8BAE9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512" y="3893657"/>
            <a:ext cx="4978399" cy="1580551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인공지능공학부</a:t>
            </a:r>
            <a:endParaRPr lang="en-US" altLang="ko-KR" sz="2800" dirty="0"/>
          </a:p>
          <a:p>
            <a:r>
              <a:rPr lang="en-US" altLang="ko-KR" sz="2800" dirty="0"/>
              <a:t>20224264 </a:t>
            </a:r>
            <a:r>
              <a:rPr lang="ko-KR" altLang="en-US" sz="2800" dirty="0" err="1"/>
              <a:t>김현서</a:t>
            </a:r>
            <a:endParaRPr lang="en-US" altLang="ko-KR" sz="2800" dirty="0"/>
          </a:p>
          <a:p>
            <a:r>
              <a:rPr lang="en-US" altLang="ko-KR" sz="2800" dirty="0"/>
              <a:t>20224256 </a:t>
            </a:r>
            <a:r>
              <a:rPr lang="ko-KR" altLang="en-US" sz="2800" dirty="0" err="1"/>
              <a:t>황은빈</a:t>
            </a:r>
            <a:endParaRPr lang="ko-KR" altLang="en-US" sz="2800" dirty="0"/>
          </a:p>
        </p:txBody>
      </p:sp>
      <p:pic>
        <p:nvPicPr>
          <p:cNvPr id="8" name="그래픽 7" descr="Fork and knife">
            <a:extLst>
              <a:ext uri="{FF2B5EF4-FFF2-40B4-BE49-F238E27FC236}">
                <a16:creationId xmlns:a16="http://schemas.microsoft.com/office/drawing/2014/main" id="{0506F786-64FF-2C6D-0140-1E4C52F31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0" name="Graphic 9" descr="Burger and Drink">
            <a:extLst>
              <a:ext uri="{FF2B5EF4-FFF2-40B4-BE49-F238E27FC236}">
                <a16:creationId xmlns:a16="http://schemas.microsoft.com/office/drawing/2014/main" id="{EB7024E0-4B35-4A35-9E42-9AF75D2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3D1E5F-660E-8E62-B7EA-905A15040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620392-FB9C-4786-83C4-86233166524A}" type="slidenum">
              <a:rPr lang="ko-KR" altLang="en-US" smtClean="0"/>
              <a:pPr>
                <a:spcAft>
                  <a:spcPts val="600"/>
                </a:spcAft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52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7731D08-3C6B-1210-476C-05CBF83B307C}"/>
              </a:ext>
            </a:extLst>
          </p:cNvPr>
          <p:cNvSpPr txBox="1">
            <a:spLocks/>
          </p:cNvSpPr>
          <p:nvPr/>
        </p:nvSpPr>
        <p:spPr>
          <a:xfrm>
            <a:off x="838200" y="4003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리뷰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66882D5-4C67-CB53-E3F4-6DDDBB81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25897"/>
            <a:ext cx="931857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리뷰는 작성일시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내용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주문 </a:t>
            </a:r>
            <a:r>
              <a:rPr lang="en-US" altLang="ko-KR" dirty="0">
                <a:latin typeface="Arial" panose="020B0604020202020204" pitchFamily="34" charset="0"/>
              </a:rPr>
              <a:t>ID, </a:t>
            </a:r>
            <a:r>
              <a:rPr lang="ko-KR" altLang="en-US" dirty="0">
                <a:latin typeface="Arial" panose="020B0604020202020204" pitchFamily="34" charset="0"/>
              </a:rPr>
              <a:t>고객</a:t>
            </a:r>
            <a:r>
              <a:rPr lang="en-US" altLang="ko-KR" dirty="0">
                <a:latin typeface="Arial" panose="020B0604020202020204" pitchFamily="34" charset="0"/>
              </a:rPr>
              <a:t>ID,</a:t>
            </a:r>
            <a:r>
              <a:rPr lang="ko-KR" altLang="en-US" dirty="0">
                <a:latin typeface="Arial" panose="020B0604020202020204" pitchFamily="34" charset="0"/>
              </a:rPr>
              <a:t>리뷰 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 정보를 포함한다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리뷰는 고객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참조한다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리뷰는 주문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참조한다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pic>
        <p:nvPicPr>
          <p:cNvPr id="13" name="그래픽 12" descr="별 등급 단색으로 채워진">
            <a:extLst>
              <a:ext uri="{FF2B5EF4-FFF2-40B4-BE49-F238E27FC236}">
                <a16:creationId xmlns:a16="http://schemas.microsoft.com/office/drawing/2014/main" id="{3D3CC5A3-B8A7-CEFA-82BB-7730FE67E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738" y="3496850"/>
            <a:ext cx="3042062" cy="30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10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671AF-04A1-B881-045E-0DEC1F69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주문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699704-9371-F824-4E2E-9DD45CBBF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50124"/>
            <a:ext cx="809708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주문은 주문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주문번호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주문일시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주문정보를 포함한다 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주문은 고객 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참조한다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주문은 결제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참조한다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주문은 배달 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참조한다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주문은</a:t>
            </a:r>
            <a:r>
              <a:rPr lang="en-US" altLang="ko-KR" dirty="0">
                <a:latin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</a:rPr>
              <a:t>여러 </a:t>
            </a:r>
            <a:r>
              <a:rPr lang="ko-KR" altLang="en-US" dirty="0" err="1">
                <a:latin typeface="Arial" panose="020B0604020202020204" pitchFamily="34" charset="0"/>
              </a:rPr>
              <a:t>버거와</a:t>
            </a:r>
            <a:r>
              <a:rPr lang="ko-KR" altLang="en-US" dirty="0">
                <a:latin typeface="Arial" panose="020B0604020202020204" pitchFamily="34" charset="0"/>
              </a:rPr>
              <a:t> 사이드를 포함할 수 있다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메뉴 단색으로 채워진">
            <a:extLst>
              <a:ext uri="{FF2B5EF4-FFF2-40B4-BE49-F238E27FC236}">
                <a16:creationId xmlns:a16="http://schemas.microsoft.com/office/drawing/2014/main" id="{985D122B-8D16-AC61-7447-8CDE42AE0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571" y="3429000"/>
            <a:ext cx="2745179" cy="274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8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D515910-1D31-02F6-E399-714A2ADE5FDF}"/>
              </a:ext>
            </a:extLst>
          </p:cNvPr>
          <p:cNvSpPr txBox="1">
            <a:spLocks/>
          </p:cNvSpPr>
          <p:nvPr/>
        </p:nvSpPr>
        <p:spPr>
          <a:xfrm>
            <a:off x="838200" y="3723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쿠폰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06E1B8-084C-13FF-328F-CA0D39354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58964"/>
            <a:ext cx="612860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쿠폰은 할인금액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쿠폰 </a:t>
            </a:r>
            <a:r>
              <a:rPr lang="en-US" altLang="ko-KR" dirty="0">
                <a:latin typeface="Arial" panose="020B0604020202020204" pitchFamily="34" charset="0"/>
              </a:rPr>
              <a:t>ID </a:t>
            </a:r>
            <a:r>
              <a:rPr lang="ko-KR" altLang="en-US" dirty="0">
                <a:latin typeface="Arial" panose="020B0604020202020204" pitchFamily="34" charset="0"/>
              </a:rPr>
              <a:t>정보를 포함한다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쿠폰은 고객 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참조한다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pic>
        <p:nvPicPr>
          <p:cNvPr id="10" name="그래픽 9" descr="티켓 단색으로 채워진">
            <a:extLst>
              <a:ext uri="{FF2B5EF4-FFF2-40B4-BE49-F238E27FC236}">
                <a16:creationId xmlns:a16="http://schemas.microsoft.com/office/drawing/2014/main" id="{1960F3DF-AF7E-784A-8B19-4407CDC07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7619" y="2868880"/>
            <a:ext cx="2792681" cy="279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8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671AF-04A1-B881-045E-0DEC1F69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" y="367232"/>
            <a:ext cx="10515600" cy="1325563"/>
          </a:xfrm>
        </p:spPr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결제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699704-9371-F824-4E2E-9DD45CBBF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2563" y="1287713"/>
            <a:ext cx="733726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결제는 결제 금액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결제 일시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결제 방법을 포함한다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결제는 주문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참조한다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그래픽 8" descr="지갑 윤곽선">
            <a:extLst>
              <a:ext uri="{FF2B5EF4-FFF2-40B4-BE49-F238E27FC236}">
                <a16:creationId xmlns:a16="http://schemas.microsoft.com/office/drawing/2014/main" id="{34D3A0DE-E79C-2EBB-696C-F8597AF95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550" y="2762003"/>
            <a:ext cx="3338945" cy="33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1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8733203-CAED-F49D-D1E2-452CF3417723}"/>
              </a:ext>
            </a:extLst>
          </p:cNvPr>
          <p:cNvSpPr txBox="1">
            <a:spLocks/>
          </p:cNvSpPr>
          <p:nvPr/>
        </p:nvSpPr>
        <p:spPr>
          <a:xfrm>
            <a:off x="416942" y="228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배달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B29D9C2-DDB9-56A6-C899-043E4AA88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42" y="1059873"/>
            <a:ext cx="828464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배달은 배달 시작시간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배달 완료시간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주문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포함한다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배달은 주문 </a:t>
            </a:r>
            <a:r>
              <a:rPr lang="en-US" altLang="ko-KR" dirty="0">
                <a:latin typeface="Arial" panose="020B0604020202020204" pitchFamily="34" charset="0"/>
              </a:rPr>
              <a:t>ID</a:t>
            </a:r>
            <a:r>
              <a:rPr lang="ko-KR" altLang="en-US" dirty="0">
                <a:latin typeface="Arial" panose="020B0604020202020204" pitchFamily="34" charset="0"/>
              </a:rPr>
              <a:t>를 참조한다</a:t>
            </a:r>
            <a:endParaRPr lang="en-US" altLang="ko-KR" dirty="0">
              <a:latin typeface="Arial" panose="020B0604020202020204" pitchFamily="34" charset="0"/>
            </a:endParaRPr>
          </a:p>
        </p:txBody>
      </p:sp>
      <p:pic>
        <p:nvPicPr>
          <p:cNvPr id="10" name="그래픽 9" descr="오토바이 단색으로 채워진">
            <a:extLst>
              <a:ext uri="{FF2B5EF4-FFF2-40B4-BE49-F238E27FC236}">
                <a16:creationId xmlns:a16="http://schemas.microsoft.com/office/drawing/2014/main" id="{FB5B0CAA-9FBE-0C43-BEF9-951D7139F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7621" y="3019762"/>
            <a:ext cx="3190504" cy="31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2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671AF-04A1-B881-045E-0DEC1F69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버거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699704-9371-F824-4E2E-9DD45CBBF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125438"/>
            <a:ext cx="641233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버거는 이름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가격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버거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정보를 포함한다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버거는 제조업체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참조한다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버거는 주문에 포함될 수 있다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햄버거와 음료수 단색으로 채워진">
            <a:extLst>
              <a:ext uri="{FF2B5EF4-FFF2-40B4-BE49-F238E27FC236}">
                <a16:creationId xmlns:a16="http://schemas.microsoft.com/office/drawing/2014/main" id="{14E1CE3F-5FA5-4398-ABDB-66717DBF5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0747" y="2607623"/>
            <a:ext cx="3243943" cy="324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3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BAE462-CD79-5826-AAC3-A2FA6C850894}"/>
              </a:ext>
            </a:extLst>
          </p:cNvPr>
          <p:cNvSpPr txBox="1">
            <a:spLocks/>
          </p:cNvSpPr>
          <p:nvPr/>
        </p:nvSpPr>
        <p:spPr>
          <a:xfrm>
            <a:off x="594755" y="2490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사이드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D38C9FF-98E2-4B7C-E195-9F9C179E3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70" y="1054280"/>
            <a:ext cx="680346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사이드는 이름</a:t>
            </a:r>
            <a:r>
              <a:rPr lang="en-US" altLang="ko-KR" dirty="0"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가격 사이드</a:t>
            </a:r>
            <a:r>
              <a:rPr lang="en-US" altLang="ko-KR" dirty="0">
                <a:latin typeface="Arial" panose="020B0604020202020204" pitchFamily="34" charset="0"/>
              </a:rPr>
              <a:t>ID </a:t>
            </a:r>
            <a:r>
              <a:rPr lang="ko-KR" altLang="en-US" dirty="0">
                <a:latin typeface="Arial" panose="020B0604020202020204" pitchFamily="34" charset="0"/>
              </a:rPr>
              <a:t>정보를 포함한다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사이드는 주문에 포함될 수 있다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pic>
        <p:nvPicPr>
          <p:cNvPr id="10" name="그래픽 9" descr="버블티 단색으로 채워진">
            <a:extLst>
              <a:ext uri="{FF2B5EF4-FFF2-40B4-BE49-F238E27FC236}">
                <a16:creationId xmlns:a16="http://schemas.microsoft.com/office/drawing/2014/main" id="{0C6A1BDE-9093-0A6C-F2F9-4D38E2B32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8570" y="3165764"/>
            <a:ext cx="2846119" cy="28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55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E1FD3-0C84-954F-EAF6-11F162A7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개념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C9806-68C2-A3F7-9D00-6D365169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120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2489595" y="4746188"/>
            <a:ext cx="7212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한명의</a:t>
            </a:r>
            <a:r>
              <a:rPr lang="ko-KR" altLang="en-US" sz="3200" dirty="0"/>
              <a:t> 고객은 여러 개의 주문을 할 수 있다</a:t>
            </a:r>
            <a:endParaRPr lang="en-US" altLang="ko-KR" sz="3200" dirty="0"/>
          </a:p>
          <a:p>
            <a:pPr algn="ctr"/>
            <a:r>
              <a:rPr lang="ko-KR" altLang="en-US" sz="3200" dirty="0"/>
              <a:t>고객과 주문은 </a:t>
            </a:r>
            <a:r>
              <a:rPr lang="en-US" altLang="ko-KR" sz="3200" dirty="0"/>
              <a:t>1:n</a:t>
            </a:r>
            <a:endParaRPr lang="ko-KR" altLang="en-US" sz="3200" dirty="0"/>
          </a:p>
        </p:txBody>
      </p:sp>
      <p:pic>
        <p:nvPicPr>
          <p:cNvPr id="8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7D73556D-9D70-C795-8879-588E2F5A0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2" t="44682" r="37996" b="38252"/>
          <a:stretch/>
        </p:blipFill>
        <p:spPr>
          <a:xfrm>
            <a:off x="740142" y="2266967"/>
            <a:ext cx="10711716" cy="19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0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7256780" y="2661821"/>
            <a:ext cx="33324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한명의</a:t>
            </a:r>
            <a:r>
              <a:rPr lang="ko-KR" altLang="en-US" sz="3200" dirty="0"/>
              <a:t> 고객은 </a:t>
            </a:r>
            <a:endParaRPr lang="en-US" altLang="ko-KR" sz="3200" dirty="0"/>
          </a:p>
          <a:p>
            <a:r>
              <a:rPr lang="ko-KR" altLang="en-US" sz="3200" dirty="0"/>
              <a:t>여러 개의 주소를 </a:t>
            </a:r>
            <a:endParaRPr lang="en-US" altLang="ko-KR" sz="3200" dirty="0"/>
          </a:p>
          <a:p>
            <a:r>
              <a:rPr lang="ko-KR" altLang="en-US" sz="3200" dirty="0"/>
              <a:t>소유할 수 있다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고객과 주소는 </a:t>
            </a:r>
            <a:r>
              <a:rPr lang="en-US" altLang="ko-KR" sz="3200" dirty="0"/>
              <a:t>1:n</a:t>
            </a:r>
            <a:endParaRPr lang="ko-KR" altLang="en-US" sz="3200" dirty="0"/>
          </a:p>
        </p:txBody>
      </p:sp>
      <p:pic>
        <p:nvPicPr>
          <p:cNvPr id="3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74F83884-A7BD-DBD6-C0D9-E3405C8B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1359" r="72244" b="40127"/>
          <a:stretch/>
        </p:blipFill>
        <p:spPr>
          <a:xfrm>
            <a:off x="1677789" y="1509232"/>
            <a:ext cx="3991491" cy="4755042"/>
          </a:xfrm>
        </p:spPr>
      </p:pic>
    </p:spTree>
    <p:extLst>
      <p:ext uri="{BB962C8B-B14F-4D97-AF65-F5344CB8AC3E}">
        <p14:creationId xmlns:p14="http://schemas.microsoft.com/office/powerpoint/2010/main" val="375010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D3774-A9D5-4B99-2288-1952F8B6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999654"/>
            <a:ext cx="5791199" cy="1401183"/>
          </a:xfrm>
        </p:spPr>
        <p:txBody>
          <a:bodyPr anchor="t">
            <a:normAutofit/>
          </a:bodyPr>
          <a:lstStyle/>
          <a:p>
            <a:r>
              <a:rPr lang="ko-KR" altLang="en-US" dirty="0"/>
              <a:t>목차</a:t>
            </a:r>
            <a:r>
              <a:rPr lang="en-US" altLang="ko-KR" dirty="0"/>
              <a:t>	</a:t>
            </a:r>
            <a:endParaRPr lang="ko-KR" alt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3F8C6-CC09-2077-9686-EF6CB756B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8" y="1962912"/>
            <a:ext cx="7687057" cy="447470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/>
              <a:t>계획 수립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2600" dirty="0"/>
              <a:t>(</a:t>
            </a:r>
            <a:r>
              <a:rPr lang="ko-KR" altLang="en-US" sz="2600" dirty="0"/>
              <a:t>주제 선정</a:t>
            </a:r>
            <a:r>
              <a:rPr lang="en-US" altLang="ko-KR" sz="2600" dirty="0"/>
              <a:t>, </a:t>
            </a:r>
            <a:r>
              <a:rPr lang="ko-KR" altLang="en-US" sz="2600" dirty="0"/>
              <a:t>선정 이유</a:t>
            </a:r>
            <a:r>
              <a:rPr lang="en-US" altLang="ko-KR" sz="2600" dirty="0"/>
              <a:t>, </a:t>
            </a:r>
            <a:r>
              <a:rPr lang="ko-KR" altLang="en-US" sz="2600" dirty="0"/>
              <a:t>자료 조사</a:t>
            </a:r>
            <a:r>
              <a:rPr lang="en-US" altLang="ko-KR" sz="2600" dirty="0"/>
              <a:t>, </a:t>
            </a:r>
            <a:r>
              <a:rPr lang="ko-KR" altLang="en-US" sz="2600" dirty="0"/>
              <a:t>요구사항 분석</a:t>
            </a:r>
            <a:r>
              <a:rPr lang="en-US" altLang="ko-KR" sz="2600" dirty="0"/>
              <a:t>)</a:t>
            </a:r>
          </a:p>
          <a:p>
            <a:pPr marL="0" indent="0">
              <a:buNone/>
            </a:pPr>
            <a:r>
              <a:rPr lang="en-US" altLang="ko-KR" sz="2600" dirty="0"/>
              <a:t>2</a:t>
            </a:r>
            <a:r>
              <a:rPr lang="en-US" altLang="ko-KR" sz="3200" dirty="0"/>
              <a:t>. </a:t>
            </a:r>
            <a:r>
              <a:rPr lang="ko-KR" altLang="en-US" sz="3200" dirty="0"/>
              <a:t>개념 설계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2600" dirty="0"/>
              <a:t>(</a:t>
            </a:r>
            <a:r>
              <a:rPr lang="ko-KR" altLang="en-US" sz="2600" dirty="0"/>
              <a:t>관계 파악</a:t>
            </a:r>
            <a:r>
              <a:rPr lang="en-US" altLang="ko-KR" sz="2600" dirty="0"/>
              <a:t>, ERD </a:t>
            </a:r>
            <a:r>
              <a:rPr lang="ko-KR" altLang="en-US" sz="2600" dirty="0"/>
              <a:t>다이어그램</a:t>
            </a:r>
            <a:r>
              <a:rPr lang="en-US" altLang="ko-KR" sz="2600" dirty="0"/>
              <a:t>, </a:t>
            </a:r>
            <a:r>
              <a:rPr lang="en-US" altLang="ko-KR" sz="2600" dirty="0" err="1"/>
              <a:t>ERwin</a:t>
            </a:r>
            <a:r>
              <a:rPr lang="en-US" altLang="ko-KR" sz="2600" dirty="0"/>
              <a:t>)</a:t>
            </a:r>
          </a:p>
          <a:p>
            <a:pPr marL="0" indent="0">
              <a:buNone/>
            </a:pPr>
            <a:r>
              <a:rPr lang="en-US" altLang="ko-KR" sz="3200" dirty="0"/>
              <a:t>3. </a:t>
            </a:r>
            <a:r>
              <a:rPr lang="ko-KR" altLang="en-US" sz="3200" dirty="0"/>
              <a:t>논리 설계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2600" dirty="0"/>
              <a:t>(</a:t>
            </a:r>
            <a:r>
              <a:rPr lang="ko-KR" altLang="en-US" sz="2600" dirty="0"/>
              <a:t>테이블 목록</a:t>
            </a:r>
            <a:r>
              <a:rPr lang="en-US" altLang="ko-KR" sz="2600" dirty="0"/>
              <a:t>, </a:t>
            </a:r>
            <a:r>
              <a:rPr lang="ko-KR" altLang="en-US" sz="2600" dirty="0"/>
              <a:t>주문 테이블 명세서</a:t>
            </a:r>
            <a:r>
              <a:rPr lang="en-US" altLang="ko-KR" sz="2600" dirty="0"/>
              <a:t>)</a:t>
            </a:r>
          </a:p>
          <a:p>
            <a:pPr marL="0" indent="0">
              <a:buNone/>
            </a:pPr>
            <a:r>
              <a:rPr lang="en-US" altLang="ko-KR" sz="3200" dirty="0"/>
              <a:t>4. </a:t>
            </a:r>
            <a:r>
              <a:rPr lang="ko-KR" altLang="en-US" sz="3200" dirty="0"/>
              <a:t>물리 설계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2600" dirty="0"/>
              <a:t>(</a:t>
            </a:r>
            <a:r>
              <a:rPr lang="ko-KR" altLang="en-US" sz="2600" dirty="0"/>
              <a:t>테이블 생성</a:t>
            </a:r>
            <a:r>
              <a:rPr lang="en-US" altLang="ko-KR" sz="2600" dirty="0"/>
              <a:t>, </a:t>
            </a:r>
            <a:r>
              <a:rPr lang="ko-KR" altLang="en-US" sz="2600" dirty="0"/>
              <a:t>데이터 입력</a:t>
            </a:r>
            <a:r>
              <a:rPr lang="en-US" altLang="ko-KR" sz="2600" dirty="0"/>
              <a:t>, </a:t>
            </a:r>
            <a:r>
              <a:rPr lang="ko-KR" altLang="en-US" sz="2600" dirty="0"/>
              <a:t>수정</a:t>
            </a:r>
            <a:r>
              <a:rPr lang="en-US" altLang="ko-KR" sz="2600" dirty="0"/>
              <a:t>&amp;</a:t>
            </a:r>
            <a:r>
              <a:rPr lang="ko-KR" altLang="en-US" sz="2600" dirty="0"/>
              <a:t>삭제</a:t>
            </a:r>
            <a:r>
              <a:rPr lang="en-US" altLang="ko-KR" sz="2600" dirty="0"/>
              <a:t>&amp;</a:t>
            </a:r>
            <a:r>
              <a:rPr lang="ko-KR" altLang="en-US" sz="2600" dirty="0"/>
              <a:t>검색</a:t>
            </a:r>
            <a:r>
              <a:rPr lang="en-US" altLang="ko-KR" sz="2600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7" descr="Magnifying glass">
            <a:extLst>
              <a:ext uri="{FF2B5EF4-FFF2-40B4-BE49-F238E27FC236}">
                <a16:creationId xmlns:a16="http://schemas.microsoft.com/office/drawing/2014/main" id="{420924B6-639F-7282-BA57-391237A8D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4191" y="1700246"/>
            <a:ext cx="3452192" cy="34521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97507-0D7D-5FE0-105D-40386165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620392-FB9C-4786-83C4-86233166524A}" type="slidenum">
              <a:rPr lang="ko-KR" altLang="en-US" smtClean="0"/>
              <a:pPr>
                <a:spcAft>
                  <a:spcPts val="600"/>
                </a:spcAft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22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6406278" y="2151727"/>
            <a:ext cx="4947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한명의</a:t>
            </a:r>
            <a:r>
              <a:rPr lang="ko-KR" altLang="en-US" sz="3200" dirty="0"/>
              <a:t> 고객은 </a:t>
            </a:r>
            <a:endParaRPr lang="en-US" altLang="ko-KR" sz="3200" dirty="0"/>
          </a:p>
          <a:p>
            <a:r>
              <a:rPr lang="ko-KR" altLang="en-US" sz="3200" dirty="0"/>
              <a:t>여러 개의 리뷰를 </a:t>
            </a:r>
            <a:endParaRPr lang="en-US" altLang="ko-KR" sz="3200" dirty="0"/>
          </a:p>
          <a:p>
            <a:r>
              <a:rPr lang="ko-KR" altLang="en-US" sz="3200" dirty="0"/>
              <a:t>작성할 수 있다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고객과 리뷰는 </a:t>
            </a:r>
            <a:r>
              <a:rPr lang="en-US" altLang="ko-KR" sz="3200" dirty="0"/>
              <a:t>1:n</a:t>
            </a:r>
            <a:endParaRPr lang="ko-KR" altLang="en-US" sz="3200" dirty="0"/>
          </a:p>
        </p:txBody>
      </p:sp>
      <p:pic>
        <p:nvPicPr>
          <p:cNvPr id="3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01F6AD61-61D3-6E76-4FD4-7CF0D07F6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t="40743" r="61949" b="4562"/>
          <a:stretch/>
        </p:blipFill>
        <p:spPr>
          <a:xfrm>
            <a:off x="1475558" y="1676745"/>
            <a:ext cx="4310165" cy="4816130"/>
          </a:xfrm>
        </p:spPr>
      </p:pic>
    </p:spTree>
    <p:extLst>
      <p:ext uri="{BB962C8B-B14F-4D97-AF65-F5344CB8AC3E}">
        <p14:creationId xmlns:p14="http://schemas.microsoft.com/office/powerpoint/2010/main" val="92937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6406278" y="2151727"/>
            <a:ext cx="49475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한명의</a:t>
            </a:r>
            <a:r>
              <a:rPr lang="ko-KR" altLang="en-US" sz="3200" dirty="0"/>
              <a:t> 고객은 </a:t>
            </a:r>
            <a:endParaRPr lang="en-US" altLang="ko-KR" sz="3200" dirty="0"/>
          </a:p>
          <a:p>
            <a:r>
              <a:rPr lang="ko-KR" altLang="en-US" sz="3200" dirty="0"/>
              <a:t>여러 개의</a:t>
            </a:r>
            <a:r>
              <a:rPr lang="en-US" altLang="ko-KR" sz="3200" dirty="0"/>
              <a:t> </a:t>
            </a:r>
            <a:r>
              <a:rPr lang="ko-KR" altLang="en-US" sz="3200" dirty="0"/>
              <a:t>쿠폰을</a:t>
            </a:r>
            <a:endParaRPr lang="en-US" altLang="ko-KR" sz="3200" dirty="0"/>
          </a:p>
          <a:p>
            <a:r>
              <a:rPr lang="ko-KR" altLang="en-US" sz="3200" dirty="0"/>
              <a:t>제공받을 수 있다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고객과 쿠폰은 </a:t>
            </a:r>
            <a:r>
              <a:rPr lang="en-US" altLang="ko-KR" sz="3200" dirty="0"/>
              <a:t>1:n</a:t>
            </a:r>
            <a:endParaRPr lang="ko-KR" altLang="en-US" sz="3200" dirty="0"/>
          </a:p>
        </p:txBody>
      </p:sp>
      <p:pic>
        <p:nvPicPr>
          <p:cNvPr id="8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49935E18-CAD6-52D9-0B72-674FCB23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30" r="72244"/>
          <a:stretch/>
        </p:blipFill>
        <p:spPr>
          <a:xfrm>
            <a:off x="922972" y="1459547"/>
            <a:ext cx="4106228" cy="5033328"/>
          </a:xfrm>
        </p:spPr>
      </p:pic>
    </p:spTree>
    <p:extLst>
      <p:ext uri="{BB962C8B-B14F-4D97-AF65-F5344CB8AC3E}">
        <p14:creationId xmlns:p14="http://schemas.microsoft.com/office/powerpoint/2010/main" val="264275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6406278" y="2151727"/>
            <a:ext cx="4947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하나의 주문은 하나의 배달과 연결된다</a:t>
            </a:r>
            <a:endParaRPr lang="en-US" altLang="ko-KR" sz="3200" dirty="0"/>
          </a:p>
          <a:p>
            <a:r>
              <a:rPr lang="ko-KR" altLang="en-US" sz="3200" dirty="0"/>
              <a:t>주문과 배달은 </a:t>
            </a:r>
            <a:r>
              <a:rPr lang="en-US" altLang="ko-KR" sz="3200" dirty="0"/>
              <a:t>1:1</a:t>
            </a:r>
            <a:endParaRPr lang="ko-KR" altLang="en-US" sz="3200" dirty="0"/>
          </a:p>
        </p:txBody>
      </p:sp>
      <p:pic>
        <p:nvPicPr>
          <p:cNvPr id="6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58F47604-AE82-A7E3-608F-57257619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7" t="7547" r="33576" b="30187"/>
          <a:stretch/>
        </p:blipFill>
        <p:spPr>
          <a:xfrm>
            <a:off x="995680" y="1453515"/>
            <a:ext cx="4790043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3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1892808" y="4786690"/>
            <a:ext cx="9301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하나의</a:t>
            </a:r>
            <a:r>
              <a:rPr lang="en-US" altLang="ko-KR" sz="3200" dirty="0"/>
              <a:t> </a:t>
            </a:r>
            <a:r>
              <a:rPr lang="ko-KR" altLang="en-US" sz="3200" dirty="0"/>
              <a:t>주문에는 여러 개의 </a:t>
            </a:r>
            <a:r>
              <a:rPr lang="ko-KR" altLang="en-US" sz="3200" dirty="0" err="1"/>
              <a:t>버거가</a:t>
            </a:r>
            <a:r>
              <a:rPr lang="ko-KR" altLang="en-US" sz="3200" dirty="0"/>
              <a:t> 포함될 수 있으며</a:t>
            </a:r>
            <a:endParaRPr lang="en-US" altLang="ko-KR" sz="3200" dirty="0"/>
          </a:p>
          <a:p>
            <a:r>
              <a:rPr lang="ko-KR" altLang="en-US" sz="3200" dirty="0"/>
              <a:t>하나의 버거는 여러 주문에 포함될 수 있다</a:t>
            </a:r>
            <a:endParaRPr lang="en-US" altLang="ko-KR" sz="3200" dirty="0"/>
          </a:p>
          <a:p>
            <a:pPr algn="ctr"/>
            <a:r>
              <a:rPr lang="ko-KR" altLang="en-US" sz="3200" dirty="0"/>
              <a:t>주문과 버거는 </a:t>
            </a:r>
            <a:r>
              <a:rPr lang="en-US" altLang="ko-KR" sz="3200" dirty="0"/>
              <a:t>n:n</a:t>
            </a:r>
            <a:endParaRPr lang="ko-KR" altLang="en-US" sz="3200" dirty="0"/>
          </a:p>
        </p:txBody>
      </p:sp>
      <p:pic>
        <p:nvPicPr>
          <p:cNvPr id="3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768666BF-3D17-AD4F-0FB2-A29F191FB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0" t="45619" r="269" b="34273"/>
          <a:stretch/>
        </p:blipFill>
        <p:spPr>
          <a:xfrm>
            <a:off x="868680" y="1626621"/>
            <a:ext cx="10700909" cy="2860358"/>
          </a:xfrm>
        </p:spPr>
      </p:pic>
    </p:spTree>
    <p:extLst>
      <p:ext uri="{BB962C8B-B14F-4D97-AF65-F5344CB8AC3E}">
        <p14:creationId xmlns:p14="http://schemas.microsoft.com/office/powerpoint/2010/main" val="419865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66A93-C56A-9965-2815-F6CF67C90246}"/>
              </a:ext>
            </a:extLst>
          </p:cNvPr>
          <p:cNvSpPr txBox="1"/>
          <p:nvPr/>
        </p:nvSpPr>
        <p:spPr>
          <a:xfrm>
            <a:off x="6096000" y="2992467"/>
            <a:ext cx="4983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여러 개의 </a:t>
            </a:r>
            <a:r>
              <a:rPr lang="ko-KR" altLang="en-US" sz="3200" dirty="0" err="1"/>
              <a:t>버거가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ko-KR" altLang="en-US" sz="3200" dirty="0"/>
              <a:t>하나의 제조업체에 의해 </a:t>
            </a:r>
            <a:endParaRPr lang="en-US" altLang="ko-KR" sz="3200" dirty="0"/>
          </a:p>
          <a:p>
            <a:r>
              <a:rPr lang="ko-KR" altLang="en-US" sz="3200" dirty="0"/>
              <a:t>공급될 수 있다</a:t>
            </a:r>
            <a:endParaRPr lang="en-US" altLang="ko-KR" sz="3200" dirty="0"/>
          </a:p>
          <a:p>
            <a:r>
              <a:rPr lang="ko-KR" altLang="en-US" sz="3200" dirty="0" err="1"/>
              <a:t>버거와</a:t>
            </a:r>
            <a:r>
              <a:rPr lang="ko-KR" altLang="en-US" sz="3200" dirty="0"/>
              <a:t> 제조업체는 </a:t>
            </a:r>
            <a:r>
              <a:rPr lang="en-US" altLang="ko-KR" sz="3200" dirty="0"/>
              <a:t>1:N</a:t>
            </a:r>
            <a:endParaRPr lang="ko-KR" altLang="en-US" sz="3200" dirty="0"/>
          </a:p>
        </p:txBody>
      </p:sp>
      <p:pic>
        <p:nvPicPr>
          <p:cNvPr id="8" name="내용 개체 틀 7" descr="도표, 텍스트, 라인이(가) 표시된 사진&#10;&#10;자동 생성된 설명">
            <a:extLst>
              <a:ext uri="{FF2B5EF4-FFF2-40B4-BE49-F238E27FC236}">
                <a16:creationId xmlns:a16="http://schemas.microsoft.com/office/drawing/2014/main" id="{7BADB16A-E0FF-B3CA-2E38-043E029D9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8" t="36017" r="3867" b="3814"/>
          <a:stretch/>
        </p:blipFill>
        <p:spPr>
          <a:xfrm>
            <a:off x="963168" y="1511808"/>
            <a:ext cx="4389120" cy="5120640"/>
          </a:xfrm>
        </p:spPr>
      </p:pic>
    </p:spTree>
    <p:extLst>
      <p:ext uri="{BB962C8B-B14F-4D97-AF65-F5344CB8AC3E}">
        <p14:creationId xmlns:p14="http://schemas.microsoft.com/office/powerpoint/2010/main" val="3977789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0AB7D-BCBF-5708-37CB-80143D8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ko-KR" altLang="en-US" sz="4000" dirty="0"/>
              <a:t>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A985A-95BA-9181-70CA-0183B3D6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27EF0C-ED22-34AF-C204-C7BE4E5F2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59" b="4176"/>
          <a:stretch/>
        </p:blipFill>
        <p:spPr>
          <a:xfrm>
            <a:off x="1226916" y="1830508"/>
            <a:ext cx="3889093" cy="45258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09AC8-AD5D-5071-0AE3-839CE36A2FBD}"/>
              </a:ext>
            </a:extLst>
          </p:cNvPr>
          <p:cNvSpPr txBox="1"/>
          <p:nvPr/>
        </p:nvSpPr>
        <p:spPr>
          <a:xfrm>
            <a:off x="6096000" y="2992467"/>
            <a:ext cx="4983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여러 개의 사이드가 </a:t>
            </a:r>
            <a:endParaRPr lang="en-US" altLang="ko-KR" sz="3200" dirty="0"/>
          </a:p>
          <a:p>
            <a:r>
              <a:rPr lang="ko-KR" altLang="en-US" sz="3200" dirty="0"/>
              <a:t>하나의 제조업체에 의해 </a:t>
            </a:r>
            <a:endParaRPr lang="en-US" altLang="ko-KR" sz="3200" dirty="0"/>
          </a:p>
          <a:p>
            <a:r>
              <a:rPr lang="ko-KR" altLang="en-US" sz="3200" dirty="0"/>
              <a:t>공급될 수 있다</a:t>
            </a:r>
            <a:endParaRPr lang="en-US" altLang="ko-KR" sz="3200" dirty="0"/>
          </a:p>
          <a:p>
            <a:r>
              <a:rPr lang="ko-KR" altLang="en-US" sz="3200" dirty="0"/>
              <a:t>사이드와 제조업체는 </a:t>
            </a:r>
            <a:r>
              <a:rPr lang="en-US" altLang="ko-KR" sz="3200" dirty="0"/>
              <a:t>1:N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27843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65C14-41ED-CE44-36AC-E5A65E0A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57"/>
            <a:ext cx="10515600" cy="1325563"/>
          </a:xfrm>
        </p:spPr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</a:t>
            </a:r>
            <a:r>
              <a:rPr lang="en-US" altLang="ko-KR" sz="4000" dirty="0"/>
              <a:t>ERD </a:t>
            </a:r>
            <a:r>
              <a:rPr lang="ko-KR" altLang="en-US" sz="4000" dirty="0"/>
              <a:t>다이어그램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7A060C-4A2F-2DB7-9F53-2B873DCA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83A03D-63C3-E605-A892-0F74C875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4E0041-FC89-4482-70DD-4754C4AF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1" y="1352220"/>
            <a:ext cx="11462017" cy="522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3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A7910-49C9-3A3E-2832-5DA70269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설계 </a:t>
            </a:r>
            <a:r>
              <a:rPr lang="en-US" altLang="ko-KR" dirty="0"/>
              <a:t>– Erwin(</a:t>
            </a:r>
            <a:r>
              <a:rPr lang="ko-KR" altLang="en-US" dirty="0"/>
              <a:t>최종본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7DA772-DE1A-32BA-140E-D347BFDB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BFFCB-DDBC-0077-D5CC-FC2C4E50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641437"/>
            <a:ext cx="9850183" cy="490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98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AE1FD3-0C84-954F-EAF6-11F162A7D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논리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C9806-68C2-A3F7-9D00-6D365169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28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3808-F358-C813-5EC5-9FC34EB1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- </a:t>
            </a:r>
            <a:r>
              <a:rPr lang="ko-KR" altLang="en-US" dirty="0"/>
              <a:t>테이블 목록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5ADCD3A-7567-B489-E409-1294C38CA44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63987" y="1807047"/>
          <a:ext cx="9064025" cy="45493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6764">
                  <a:extLst>
                    <a:ext uri="{9D8B030D-6E8A-4147-A177-3AD203B41FA5}">
                      <a16:colId xmlns:a16="http://schemas.microsoft.com/office/drawing/2014/main" val="4138512338"/>
                    </a:ext>
                  </a:extLst>
                </a:gridCol>
                <a:gridCol w="5557261">
                  <a:extLst>
                    <a:ext uri="{9D8B030D-6E8A-4147-A177-3AD203B41FA5}">
                      <a16:colId xmlns:a16="http://schemas.microsoft.com/office/drawing/2014/main" val="607301290"/>
                    </a:ext>
                  </a:extLst>
                </a:gridCol>
              </a:tblGrid>
              <a:tr h="499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테이블 이름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246928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주문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579820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고객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고객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319984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버거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제조업체로부터 공급된 버거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50806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배달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배달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65437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결제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결제 정보를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251750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고객의 주소 정보를 소유한 테이블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711362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제조업체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제조업체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49875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사이드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제조업체로부터 공급된 사이드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717915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쿠폰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쿠폰을 제공하는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67082"/>
                  </a:ext>
                </a:extLst>
              </a:tr>
              <a:tr h="40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리뷰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고객이 작성한 리뷰를 관리하는 테이블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28678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25BF8-8DE5-EDBF-FF0F-C5C577FD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29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7AAC3248-7814-B5D3-BA1C-B8EFB77E9655}"/>
                  </a:ext>
                </a:extLst>
              </p14:cNvPr>
              <p14:cNvContentPartPr/>
              <p14:nvPr/>
            </p14:nvContentPartPr>
            <p14:xfrm>
              <a:off x="1024727" y="1049079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7AAC3248-7814-B5D3-BA1C-B8EFB77E96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727" y="10404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73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7D11D-5731-AA69-78E8-F28D84CC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33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계획 수립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EDB8A-6080-9203-02AD-C14DF52B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12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7C13C-4F49-1CF8-F2B4-1EFDB955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주문 테이블 명세서 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CB027BF9-63AF-30BC-7222-D3BD1DA00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037838"/>
              </p:ext>
            </p:extLst>
          </p:nvPr>
        </p:nvGraphicFramePr>
        <p:xfrm>
          <a:off x="592667" y="1690688"/>
          <a:ext cx="11006665" cy="3488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5833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375833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626186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462238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205239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1134342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451161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75833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788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</a:t>
                      </a:r>
                      <a:endParaRPr lang="en-US" altLang="ko-KR" sz="2000" dirty="0"/>
                    </a:p>
                    <a:p>
                      <a:pPr algn="ctr" latinLnBrk="1"/>
                      <a:r>
                        <a:rPr lang="ko-KR" altLang="en-US" sz="20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O_INFO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O_NUM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757039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735164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31C9E1-1B89-C7CC-C27D-27CE8994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66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38EA6D-9EFB-98CC-99D0-D12A5C3C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고객 테이블 명세서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0CF791-466A-624F-62F7-3D3339D4E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31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06ADE99-89FD-BF0A-7312-20A7D3CECF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944328"/>
              </p:ext>
            </p:extLst>
          </p:nvPr>
        </p:nvGraphicFramePr>
        <p:xfrm>
          <a:off x="554567" y="1948440"/>
          <a:ext cx="11082866" cy="28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7835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386433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634165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25613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220921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1165033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86433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86433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고객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C_PW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C_PHONE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7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160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35ACCC-6D99-BF6C-5868-60A8313D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버거 테이블 명세서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042FDD-BBC3-21FA-8813-4BBF14DD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B59503D2-6771-AFE4-458D-97CDA31E5F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873662"/>
              </p:ext>
            </p:extLst>
          </p:nvPr>
        </p:nvGraphicFramePr>
        <p:xfrm>
          <a:off x="635000" y="1998480"/>
          <a:ext cx="10922000" cy="28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685179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607871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98508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1069442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버거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B_NAME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B_PRICE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제조업체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7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316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3808-F358-C813-5EC5-9FC34EB1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배달 테이블 명세서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D25BF8-8DE5-EDBF-FF0F-C5C577FDF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33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2003930C-60C0-518F-23F5-C609A8FEE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68306"/>
              </p:ext>
            </p:extLst>
          </p:nvPr>
        </p:nvGraphicFramePr>
        <p:xfrm>
          <a:off x="635000" y="1893131"/>
          <a:ext cx="10922000" cy="394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61371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배달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D_INFO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VARCHAR(50)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D_ST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DATETIME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D_FT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DATETIME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757039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74835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 A_ID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7636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92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8E0B8-4029-B6DA-952B-D52E04C7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결제 테이블 명세서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A82C5-00FE-ABCB-AC27-003F4287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5121CF2-F5E5-733F-CDB8-DA020EE3A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049838"/>
              </p:ext>
            </p:extLst>
          </p:nvPr>
        </p:nvGraphicFramePr>
        <p:xfrm>
          <a:off x="635000" y="1862447"/>
          <a:ext cx="10922000" cy="34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61371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P_DATE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DATETIME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P_PRICE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P_METHOD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757039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74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575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B5ADD-B2A5-C38F-34CF-57F1BED1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주소 테이블 명세서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F44D9-D2B2-71E1-2DF8-5420AB07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35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B9FD6B1-C414-5A01-C7B4-5ACD84FBEA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906837"/>
              </p:ext>
            </p:extLst>
          </p:nvPr>
        </p:nvGraphicFramePr>
        <p:xfrm>
          <a:off x="635000" y="1948363"/>
          <a:ext cx="10922000" cy="28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61371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R_NAME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ADDRESS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757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049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70789-0865-8D1C-6571-61321E8F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제조업체 테이블 명세서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C0C584-DFE0-1C64-A30E-C1809644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36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93E97477-9005-9203-9849-2457B32649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529028"/>
              </p:ext>
            </p:extLst>
          </p:nvPr>
        </p:nvGraphicFramePr>
        <p:xfrm>
          <a:off x="635000" y="2138608"/>
          <a:ext cx="10922000" cy="232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61371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제조업체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M_PHONE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VARCHAR(30)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783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FAFD5-BD23-91DE-9C24-03F9E1D8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사이드 테이블 명세서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5C8265-D5CD-5E82-A4BB-FB3321D3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37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619E7329-1AD5-CED0-AAEB-E0F611A882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31594"/>
              </p:ext>
            </p:extLst>
          </p:nvPr>
        </p:nvGraphicFramePr>
        <p:xfrm>
          <a:off x="635000" y="2120197"/>
          <a:ext cx="10922000" cy="28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0646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478314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사이드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S_NAME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VARCHAR(10)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S_PRICE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 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제조업체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59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9D9EC-E04C-B595-7384-3761B26F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쿠폰 테이블 명세서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3F066-3234-34A0-4E19-3D4AA3E5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38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A520243F-17E3-BEE2-E4C3-39B3D56921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062874"/>
              </p:ext>
            </p:extLst>
          </p:nvPr>
        </p:nvGraphicFramePr>
        <p:xfrm>
          <a:off x="635000" y="2022006"/>
          <a:ext cx="10922000" cy="28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61371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쿠폰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CP_NAME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119736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DISCOUNT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223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33FA7-161F-D57A-373E-4F62739A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설계 </a:t>
            </a:r>
            <a:r>
              <a:rPr lang="en-US" altLang="ko-KR" dirty="0"/>
              <a:t>– </a:t>
            </a:r>
            <a:r>
              <a:rPr lang="ko-KR" altLang="en-US" dirty="0"/>
              <a:t>리뷰 테이블 명세서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86C992-DC27-355D-3274-910F29E9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39</a:t>
            </a:fld>
            <a:endParaRPr lang="ko-KR" altLang="en-US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8EEDA3A-7341-6CCC-295A-5A3124DA32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142904"/>
              </p:ext>
            </p:extLst>
          </p:nvPr>
        </p:nvGraphicFramePr>
        <p:xfrm>
          <a:off x="635000" y="1998480"/>
          <a:ext cx="10922000" cy="340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5250">
                  <a:extLst>
                    <a:ext uri="{9D8B030D-6E8A-4147-A177-3AD203B41FA5}">
                      <a16:colId xmlns:a16="http://schemas.microsoft.com/office/drawing/2014/main" val="1905436134"/>
                    </a:ext>
                  </a:extLst>
                </a:gridCol>
                <a:gridCol w="1613710">
                  <a:extLst>
                    <a:ext uri="{9D8B030D-6E8A-4147-A177-3AD203B41FA5}">
                      <a16:colId xmlns:a16="http://schemas.microsoft.com/office/drawing/2014/main" val="646458455"/>
                    </a:ext>
                  </a:extLst>
                </a:gridCol>
                <a:gridCol w="1712198">
                  <a:extLst>
                    <a:ext uri="{9D8B030D-6E8A-4147-A177-3AD203B41FA5}">
                      <a16:colId xmlns:a16="http://schemas.microsoft.com/office/drawing/2014/main" val="2123278505"/>
                    </a:ext>
                  </a:extLst>
                </a:gridCol>
                <a:gridCol w="1558776">
                  <a:extLst>
                    <a:ext uri="{9D8B030D-6E8A-4147-A177-3AD203B41FA5}">
                      <a16:colId xmlns:a16="http://schemas.microsoft.com/office/drawing/2014/main" val="939742120"/>
                    </a:ext>
                  </a:extLst>
                </a:gridCol>
                <a:gridCol w="1043275">
                  <a:extLst>
                    <a:ext uri="{9D8B030D-6E8A-4147-A177-3AD203B41FA5}">
                      <a16:colId xmlns:a16="http://schemas.microsoft.com/office/drawing/2014/main" val="3745024083"/>
                    </a:ext>
                  </a:extLst>
                </a:gridCol>
                <a:gridCol w="898291">
                  <a:extLst>
                    <a:ext uri="{9D8B030D-6E8A-4147-A177-3AD203B41FA5}">
                      <a16:colId xmlns:a16="http://schemas.microsoft.com/office/drawing/2014/main" val="683544762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3454636891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18696339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데이터 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NULL </a:t>
                      </a:r>
                      <a:r>
                        <a:rPr lang="ko-KR" altLang="en-US" sz="2000" dirty="0"/>
                        <a:t>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기본키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외래키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테이블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FK </a:t>
                      </a:r>
                      <a:r>
                        <a:rPr lang="ko-KR" altLang="en-US" sz="2000" dirty="0"/>
                        <a:t>열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490147"/>
                  </a:ext>
                </a:extLst>
              </a:tr>
              <a:tr h="54000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/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8540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R_TITLE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VARCHAR(20)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655038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R_CONTENT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VARCHAR(100)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49900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R_DATE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DATETIME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5646802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INTEGER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NOT NULL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고객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C_ID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05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97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24CC4C-EA15-468F-D446-1084961F4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주제 선정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A0298-F91C-A943-5743-879CDB3E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968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버거 주문 시스템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F055B4-CEB4-CC64-D0AF-80A050D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그림 6" descr="음식, 요리, 햄버거, 버거이(가) 표시된 사진&#10;&#10;자동 생성된 설명">
            <a:extLst>
              <a:ext uri="{FF2B5EF4-FFF2-40B4-BE49-F238E27FC236}">
                <a16:creationId xmlns:a16="http://schemas.microsoft.com/office/drawing/2014/main" id="{2BF71A22-89B2-409B-7AC5-C27307898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45" y="2541787"/>
            <a:ext cx="3567509" cy="35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52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7902C-9EB6-2F0E-EE20-CB48089B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물리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C9444-830D-DE7E-96BE-65C86C8B5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826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고객테이블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4CF46F-2644-7169-0531-54AC644B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82" y="1690688"/>
            <a:ext cx="5753100" cy="3495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3D5D83-0605-82BA-8FF6-A2CBB4806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62" r="51816" b="1650"/>
          <a:stretch/>
        </p:blipFill>
        <p:spPr>
          <a:xfrm>
            <a:off x="7102983" y="2787142"/>
            <a:ext cx="3235643" cy="938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6501A6-083B-1336-F9B4-585CEF0EDCF3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146657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주문테이블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5696B3-8175-EA2F-089A-6BE1D011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907"/>
            <a:ext cx="5753100" cy="4010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D71059-AF05-ACC8-F926-59E34B40F3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15" r="42364"/>
          <a:stretch/>
        </p:blipFill>
        <p:spPr>
          <a:xfrm>
            <a:off x="7102983" y="3144171"/>
            <a:ext cx="3738563" cy="1099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</p:spTree>
    <p:extLst>
      <p:ext uri="{BB962C8B-B14F-4D97-AF65-F5344CB8AC3E}">
        <p14:creationId xmlns:p14="http://schemas.microsoft.com/office/powerpoint/2010/main" val="2448839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결제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21B73-AB9B-B013-2B58-E85C807F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907"/>
            <a:ext cx="5895975" cy="3867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E7BE90C-A4E7-7892-0BA4-91030B7B4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15" r="12141"/>
          <a:stretch/>
        </p:blipFill>
        <p:spPr>
          <a:xfrm>
            <a:off x="7102983" y="3075272"/>
            <a:ext cx="4753356" cy="1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11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주소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1325C5-6308-789A-3BCA-32CC74977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27" y="1577530"/>
            <a:ext cx="5715000" cy="4238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62D06D-16A1-7811-0875-3549E2FE4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11" r="26792"/>
          <a:stretch/>
        </p:blipFill>
        <p:spPr>
          <a:xfrm>
            <a:off x="7190279" y="3075272"/>
            <a:ext cx="3458623" cy="9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7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제조업체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BFC7DD-8412-85C3-933D-774023BA0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67" y="2056730"/>
            <a:ext cx="5657850" cy="2943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90A646-2D51-8F09-2BFD-EC62CD330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1"/>
          <a:stretch/>
        </p:blipFill>
        <p:spPr>
          <a:xfrm>
            <a:off x="7102983" y="2939338"/>
            <a:ext cx="4210050" cy="9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5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버거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804E4-A5AC-1BD7-1D67-FA32D186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4" y="1865757"/>
            <a:ext cx="5753100" cy="3638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0844CF-211D-31E5-05C2-D940F2FA9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29"/>
          <a:stretch/>
        </p:blipFill>
        <p:spPr>
          <a:xfrm>
            <a:off x="7210425" y="3072384"/>
            <a:ext cx="4143375" cy="11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17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배달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9B9600-30CB-6383-B046-A0F654F4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1690688"/>
            <a:ext cx="5238750" cy="4495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E2744-357E-7980-C11A-BFE132396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79"/>
          <a:stretch/>
        </p:blipFill>
        <p:spPr>
          <a:xfrm>
            <a:off x="6886575" y="3194304"/>
            <a:ext cx="4467225" cy="12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7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사이드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9E86E0-3AC2-95AE-EB49-848A348B2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081"/>
            <a:ext cx="5495925" cy="3952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BB7FB8A-7E37-52DA-F31D-CC3F1E3C3F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79"/>
          <a:stretch/>
        </p:blipFill>
        <p:spPr>
          <a:xfrm>
            <a:off x="7102983" y="3316223"/>
            <a:ext cx="3438525" cy="92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53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쿠폰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B97FDE-1A41-4E26-1AEF-4BA6191F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5686425" cy="3657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281F7C-BA0A-4092-BD6A-29DA8EFB2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90"/>
          <a:stretch/>
        </p:blipFill>
        <p:spPr>
          <a:xfrm>
            <a:off x="7102983" y="3071018"/>
            <a:ext cx="336701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8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5F55C16-BC21-49EF-A4FF-C3155BB93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E56FF4-E454-71D9-DECE-40A41A44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05398" cy="1952744"/>
          </a:xfrm>
        </p:spPr>
        <p:txBody>
          <a:bodyPr>
            <a:normAutofit/>
          </a:bodyPr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- </a:t>
            </a:r>
            <a:r>
              <a:rPr lang="ko-KR" altLang="en-US" sz="4000" dirty="0"/>
              <a:t>선정 이유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C5F069E-AFE6-4825-8945-46F2918A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6116569" cy="6858000"/>
          </a:xfrm>
          <a:custGeom>
            <a:avLst/>
            <a:gdLst>
              <a:gd name="connsiteX0" fmla="*/ 0 w 6116569"/>
              <a:gd name="connsiteY0" fmla="*/ 0 h 6879321"/>
              <a:gd name="connsiteX1" fmla="*/ 2935851 w 6116569"/>
              <a:gd name="connsiteY1" fmla="*/ 0 h 6879321"/>
              <a:gd name="connsiteX2" fmla="*/ 3238280 w 6116569"/>
              <a:gd name="connsiteY2" fmla="*/ 31980 h 6879321"/>
              <a:gd name="connsiteX3" fmla="*/ 3660541 w 6116569"/>
              <a:gd name="connsiteY3" fmla="*/ 550772 h 6879321"/>
              <a:gd name="connsiteX4" fmla="*/ 3808902 w 6116569"/>
              <a:gd name="connsiteY4" fmla="*/ 589860 h 6879321"/>
              <a:gd name="connsiteX5" fmla="*/ 4413762 w 6116569"/>
              <a:gd name="connsiteY5" fmla="*/ 625393 h 6879321"/>
              <a:gd name="connsiteX6" fmla="*/ 4567830 w 6116569"/>
              <a:gd name="connsiteY6" fmla="*/ 721333 h 6879321"/>
              <a:gd name="connsiteX7" fmla="*/ 4171247 w 6116569"/>
              <a:gd name="connsiteY7" fmla="*/ 792401 h 6879321"/>
              <a:gd name="connsiteX8" fmla="*/ 4376671 w 6116569"/>
              <a:gd name="connsiteY8" fmla="*/ 842148 h 6879321"/>
              <a:gd name="connsiteX9" fmla="*/ 4527887 w 6116569"/>
              <a:gd name="connsiteY9" fmla="*/ 813722 h 6879321"/>
              <a:gd name="connsiteX10" fmla="*/ 4633452 w 6116569"/>
              <a:gd name="connsiteY10" fmla="*/ 799508 h 6879321"/>
              <a:gd name="connsiteX11" fmla="*/ 4947293 w 6116569"/>
              <a:gd name="connsiteY11" fmla="*/ 870576 h 6879321"/>
              <a:gd name="connsiteX12" fmla="*/ 5263988 w 6116569"/>
              <a:gd name="connsiteY12" fmla="*/ 820828 h 6879321"/>
              <a:gd name="connsiteX13" fmla="*/ 5249723 w 6116569"/>
              <a:gd name="connsiteY13" fmla="*/ 895449 h 6879321"/>
              <a:gd name="connsiteX14" fmla="*/ 4744723 w 6116569"/>
              <a:gd name="connsiteY14" fmla="*/ 1197485 h 6879321"/>
              <a:gd name="connsiteX15" fmla="*/ 4767548 w 6116569"/>
              <a:gd name="connsiteY15" fmla="*/ 1346727 h 6879321"/>
              <a:gd name="connsiteX16" fmla="*/ 4539299 w 6116569"/>
              <a:gd name="connsiteY16" fmla="*/ 1421348 h 6879321"/>
              <a:gd name="connsiteX17" fmla="*/ 4607773 w 6116569"/>
              <a:gd name="connsiteY17" fmla="*/ 1485309 h 6879321"/>
              <a:gd name="connsiteX18" fmla="*/ 4579242 w 6116569"/>
              <a:gd name="connsiteY18" fmla="*/ 1535055 h 6879321"/>
              <a:gd name="connsiteX19" fmla="*/ 5278255 w 6116569"/>
              <a:gd name="connsiteY19" fmla="*/ 1609676 h 6879321"/>
              <a:gd name="connsiteX20" fmla="*/ 5771843 w 6116569"/>
              <a:gd name="connsiteY20" fmla="*/ 1630997 h 6879321"/>
              <a:gd name="connsiteX21" fmla="*/ 6105656 w 6116569"/>
              <a:gd name="connsiteY21" fmla="*/ 1748257 h 6879321"/>
              <a:gd name="connsiteX22" fmla="*/ 5691955 w 6116569"/>
              <a:gd name="connsiteY22" fmla="*/ 2167555 h 6879321"/>
              <a:gd name="connsiteX23" fmla="*/ 5475118 w 6116569"/>
              <a:gd name="connsiteY23" fmla="*/ 2348776 h 6879321"/>
              <a:gd name="connsiteX24" fmla="*/ 5826051 w 6116569"/>
              <a:gd name="connsiteY24" fmla="*/ 2291922 h 6879321"/>
              <a:gd name="connsiteX25" fmla="*/ 5552153 w 6116569"/>
              <a:gd name="connsiteY25" fmla="*/ 2597513 h 6879321"/>
              <a:gd name="connsiteX26" fmla="*/ 5603508 w 6116569"/>
              <a:gd name="connsiteY26" fmla="*/ 2647260 h 6879321"/>
              <a:gd name="connsiteX27" fmla="*/ 5700515 w 6116569"/>
              <a:gd name="connsiteY27" fmla="*/ 2679240 h 6879321"/>
              <a:gd name="connsiteX28" fmla="*/ 5246870 w 6116569"/>
              <a:gd name="connsiteY28" fmla="*/ 2888889 h 6879321"/>
              <a:gd name="connsiteX29" fmla="*/ 4836022 w 6116569"/>
              <a:gd name="connsiteY29" fmla="*/ 3169605 h 6879321"/>
              <a:gd name="connsiteX30" fmla="*/ 4736163 w 6116569"/>
              <a:gd name="connsiteY30" fmla="*/ 3233565 h 6879321"/>
              <a:gd name="connsiteX31" fmla="*/ 4853141 w 6116569"/>
              <a:gd name="connsiteY31" fmla="*/ 3233565 h 6879321"/>
              <a:gd name="connsiteX32" fmla="*/ 4944440 w 6116569"/>
              <a:gd name="connsiteY32" fmla="*/ 3226459 h 6879321"/>
              <a:gd name="connsiteX33" fmla="*/ 5109921 w 6116569"/>
              <a:gd name="connsiteY33" fmla="*/ 3283313 h 6879321"/>
              <a:gd name="connsiteX34" fmla="*/ 5694809 w 6116569"/>
              <a:gd name="connsiteY34" fmla="*/ 3141178 h 6879321"/>
              <a:gd name="connsiteX35" fmla="*/ 5566419 w 6116569"/>
              <a:gd name="connsiteY35" fmla="*/ 3301079 h 6879321"/>
              <a:gd name="connsiteX36" fmla="*/ 5415203 w 6116569"/>
              <a:gd name="connsiteY36" fmla="*/ 3397020 h 6879321"/>
              <a:gd name="connsiteX37" fmla="*/ 5612068 w 6116569"/>
              <a:gd name="connsiteY37" fmla="*/ 3432554 h 6879321"/>
              <a:gd name="connsiteX38" fmla="*/ 5206927 w 6116569"/>
              <a:gd name="connsiteY38" fmla="*/ 3599562 h 6879321"/>
              <a:gd name="connsiteX39" fmla="*/ 5301079 w 6116569"/>
              <a:gd name="connsiteY39" fmla="*/ 3723930 h 6879321"/>
              <a:gd name="connsiteX40" fmla="*/ 4507915 w 6116569"/>
              <a:gd name="connsiteY40" fmla="*/ 4306683 h 6879321"/>
              <a:gd name="connsiteX41" fmla="*/ 3982942 w 6116569"/>
              <a:gd name="connsiteY41" fmla="*/ 4587399 h 6879321"/>
              <a:gd name="connsiteX42" fmla="*/ 4185513 w 6116569"/>
              <a:gd name="connsiteY42" fmla="*/ 4541205 h 6879321"/>
              <a:gd name="connsiteX43" fmla="*/ 5212633 w 6116569"/>
              <a:gd name="connsiteY43" fmla="*/ 4455924 h 6879321"/>
              <a:gd name="connsiteX44" fmla="*/ 5312492 w 6116569"/>
              <a:gd name="connsiteY44" fmla="*/ 4473691 h 6879321"/>
              <a:gd name="connsiteX45" fmla="*/ 4596361 w 6116569"/>
              <a:gd name="connsiteY45" fmla="*/ 4818368 h 6879321"/>
              <a:gd name="connsiteX46" fmla="*/ 4873113 w 6116569"/>
              <a:gd name="connsiteY46" fmla="*/ 4885882 h 6879321"/>
              <a:gd name="connsiteX47" fmla="*/ 4935881 w 6116569"/>
              <a:gd name="connsiteY47" fmla="*/ 4914309 h 6879321"/>
              <a:gd name="connsiteX48" fmla="*/ 4873113 w 6116569"/>
              <a:gd name="connsiteY48" fmla="*/ 5003143 h 6879321"/>
              <a:gd name="connsiteX49" fmla="*/ 4721898 w 6116569"/>
              <a:gd name="connsiteY49" fmla="*/ 5095530 h 6879321"/>
              <a:gd name="connsiteX50" fmla="*/ 5132745 w 6116569"/>
              <a:gd name="connsiteY50" fmla="*/ 4949842 h 6879321"/>
              <a:gd name="connsiteX51" fmla="*/ 5101362 w 6116569"/>
              <a:gd name="connsiteY51" fmla="*/ 5081317 h 6879321"/>
              <a:gd name="connsiteX52" fmla="*/ 5138452 w 6116569"/>
              <a:gd name="connsiteY52" fmla="*/ 5198578 h 6879321"/>
              <a:gd name="connsiteX53" fmla="*/ 4904497 w 6116569"/>
              <a:gd name="connsiteY53" fmla="*/ 5362033 h 6879321"/>
              <a:gd name="connsiteX54" fmla="*/ 4579242 w 6116569"/>
              <a:gd name="connsiteY54" fmla="*/ 5674729 h 6879321"/>
              <a:gd name="connsiteX55" fmla="*/ 4253988 w 6116569"/>
              <a:gd name="connsiteY55" fmla="*/ 5884379 h 6879321"/>
              <a:gd name="connsiteX56" fmla="*/ 3985795 w 6116569"/>
              <a:gd name="connsiteY56" fmla="*/ 6069153 h 6879321"/>
              <a:gd name="connsiteX57" fmla="*/ 4231163 w 6116569"/>
              <a:gd name="connsiteY57" fmla="*/ 6030066 h 6879321"/>
              <a:gd name="connsiteX58" fmla="*/ 3814609 w 6116569"/>
              <a:gd name="connsiteY58" fmla="*/ 6317889 h 6879321"/>
              <a:gd name="connsiteX59" fmla="*/ 3751840 w 6116569"/>
              <a:gd name="connsiteY59" fmla="*/ 6339209 h 6879321"/>
              <a:gd name="connsiteX60" fmla="*/ 3089919 w 6116569"/>
              <a:gd name="connsiteY60" fmla="*/ 6563071 h 6879321"/>
              <a:gd name="connsiteX61" fmla="*/ 2961529 w 6116569"/>
              <a:gd name="connsiteY61" fmla="*/ 6662566 h 6879321"/>
              <a:gd name="connsiteX62" fmla="*/ 3107038 w 6116569"/>
              <a:gd name="connsiteY62" fmla="*/ 6673226 h 6879321"/>
              <a:gd name="connsiteX63" fmla="*/ 3594919 w 6116569"/>
              <a:gd name="connsiteY63" fmla="*/ 6591499 h 6879321"/>
              <a:gd name="connsiteX64" fmla="*/ 3261106 w 6116569"/>
              <a:gd name="connsiteY64" fmla="*/ 6726527 h 6879321"/>
              <a:gd name="connsiteX65" fmla="*/ 3620597 w 6116569"/>
              <a:gd name="connsiteY65" fmla="*/ 6740740 h 6879321"/>
              <a:gd name="connsiteX66" fmla="*/ 3703337 w 6116569"/>
              <a:gd name="connsiteY66" fmla="*/ 6826020 h 6879321"/>
              <a:gd name="connsiteX67" fmla="*/ 3689072 w 6116569"/>
              <a:gd name="connsiteY67" fmla="*/ 6879321 h 6879321"/>
              <a:gd name="connsiteX68" fmla="*/ 0 w 6116569"/>
              <a:gd name="connsiteY68" fmla="*/ 6879321 h 68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Graphic 7" descr="확인 표시">
            <a:extLst>
              <a:ext uri="{FF2B5EF4-FFF2-40B4-BE49-F238E27FC236}">
                <a16:creationId xmlns:a16="http://schemas.microsoft.com/office/drawing/2014/main" id="{A0BF302F-D51F-4D14-AB78-D26CE3B06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134" y="1918107"/>
            <a:ext cx="3195204" cy="319520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AD650-5F79-CEE9-9E89-39D632176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02" y="2209289"/>
            <a:ext cx="7091360" cy="3444618"/>
          </a:xfrm>
        </p:spPr>
        <p:txBody>
          <a:bodyPr>
            <a:normAutofit lnSpcReduction="10000"/>
          </a:bodyPr>
          <a:lstStyle/>
          <a:p>
            <a:endParaRPr lang="en-US" altLang="ko-KR" sz="3200" dirty="0"/>
          </a:p>
          <a:p>
            <a:r>
              <a:rPr lang="ko-KR" altLang="en-US" sz="3200" dirty="0"/>
              <a:t>일반 배달 </a:t>
            </a:r>
            <a:r>
              <a:rPr lang="ko-KR" altLang="en-US" sz="3200" dirty="0" err="1"/>
              <a:t>주문앱</a:t>
            </a:r>
            <a:r>
              <a:rPr lang="ko-KR" altLang="en-US" sz="3200" dirty="0"/>
              <a:t> 사용보다 햄버거 </a:t>
            </a:r>
            <a:r>
              <a:rPr lang="ko-KR" altLang="en-US" sz="3200" dirty="0" err="1"/>
              <a:t>전용앱</a:t>
            </a:r>
            <a:r>
              <a:rPr lang="ko-KR" altLang="en-US" sz="3200" dirty="0"/>
              <a:t> 사용을 하면 할인과 혜택 서비스를 사용자에게 더 많이 제공할 수 있는 이점</a:t>
            </a:r>
            <a:endParaRPr lang="en-US" altLang="ko-KR" sz="3200" dirty="0"/>
          </a:p>
          <a:p>
            <a:endParaRPr lang="en-US" altLang="ko-KR" sz="3200" dirty="0"/>
          </a:p>
          <a:p>
            <a:r>
              <a:rPr lang="ko-KR" altLang="en-US" sz="3200" dirty="0"/>
              <a:t>햄버거의 정보와 구매 내역을 한 데이터베이스 내에서 관리하기 위해서</a:t>
            </a:r>
            <a:endParaRPr lang="en-US" altLang="ko-KR" sz="32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FBEA3-9F25-ADE2-1E9A-6927367D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620392-FB9C-4786-83C4-86233166524A}" type="slidenum">
              <a:rPr lang="ko-KR" altLang="en-US" smtClean="0"/>
              <a:pPr>
                <a:spcAft>
                  <a:spcPts val="600"/>
                </a:spcAft>
              </a:pPr>
              <a:t>5</a:t>
            </a:fld>
            <a:endParaRPr lang="ko-KR" altLang="en-US"/>
          </a:p>
        </p:txBody>
      </p:sp>
      <p:pic>
        <p:nvPicPr>
          <p:cNvPr id="5" name="그림 4" descr="음식, 요리, 햄버거, 버거이(가) 표시된 사진&#10;&#10;자동 생성된 설명">
            <a:extLst>
              <a:ext uri="{FF2B5EF4-FFF2-40B4-BE49-F238E27FC236}">
                <a16:creationId xmlns:a16="http://schemas.microsoft.com/office/drawing/2014/main" id="{ED88BF95-35EE-7C97-6D4C-DD7EE3ACC95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172" l="10000" r="94063">
                        <a14:foregroundMark x1="10000" y1="50391" x2="11016" y2="40078"/>
                        <a14:foregroundMark x1="94063" y1="52656" x2="90156" y2="46250"/>
                        <a14:foregroundMark x1="12266" y1="72734" x2="10703" y2="65938"/>
                        <a14:foregroundMark x1="15156" y1="75938" x2="14531" y2="70156"/>
                        <a14:foregroundMark x1="86250" y1="76563" x2="90469" y2="77891"/>
                        <a14:foregroundMark x1="7109" y1="85625" x2="38438" y2="91172"/>
                        <a14:foregroundMark x1="38438" y1="91172" x2="66563" y2="88281"/>
                        <a14:foregroundMark x1="66563" y1="88281" x2="69766" y2="885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7333" cy="18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0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리뷰 테이블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18221-2040-AAEA-EEAE-7E0E054D694F}"/>
              </a:ext>
            </a:extLst>
          </p:cNvPr>
          <p:cNvSpPr txBox="1"/>
          <p:nvPr/>
        </p:nvSpPr>
        <p:spPr>
          <a:xfrm>
            <a:off x="7102983" y="2029299"/>
            <a:ext cx="181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실행결과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01518-8BE1-86A9-1DA0-97716576B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2678"/>
            <a:ext cx="5410200" cy="3752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7DAC94-B738-9F45-2317-4E83B914F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51"/>
          <a:stretch/>
        </p:blipFill>
        <p:spPr>
          <a:xfrm>
            <a:off x="6628828" y="3056263"/>
            <a:ext cx="4581525" cy="118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31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F26F5-7F37-9A62-04CC-DAC0A480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쿠폰 테이블에 열 추가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F430199-1731-6DBF-59AF-85AD66201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2510"/>
            <a:ext cx="5209736" cy="205438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EC4A09-F1B8-F70E-D743-E128D005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367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DB3649-37B9-0576-F621-27254A21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리뷰 테이블에 열 추가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F705AA-DD2C-5A13-B3CE-514E12440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46952"/>
            <a:ext cx="5328251" cy="214081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B57181-4A39-731D-21DE-81470C36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618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고객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E1670E-19E1-FD25-2458-5D035A1EC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67" b="45914"/>
          <a:stretch/>
        </p:blipFill>
        <p:spPr>
          <a:xfrm>
            <a:off x="319171" y="1867974"/>
            <a:ext cx="6203549" cy="38473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14498B-17DB-DEFD-DBC7-416A86C21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89"/>
          <a:stretch/>
        </p:blipFill>
        <p:spPr>
          <a:xfrm>
            <a:off x="5561116" y="3301619"/>
            <a:ext cx="6630884" cy="34198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735914-4761-A47D-0B7B-39B93DF7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936" y="1995055"/>
            <a:ext cx="3351387" cy="45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7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주문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E5DE39-9B00-7496-18C7-4CD118F0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8924"/>
            <a:ext cx="7049072" cy="48639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42F99DC-26A0-7056-C537-B448CE8AE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269" y="2671638"/>
            <a:ext cx="52387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결제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A9DCC3-A5BD-57A8-E8DD-C9CB76242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1690688"/>
            <a:ext cx="7696200" cy="4686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EB3E0F-1E45-5DEB-507E-7664A8CA9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56" y="2625852"/>
            <a:ext cx="54387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주소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022094-68E8-AE69-74B6-C28356AAE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18" y="1630839"/>
            <a:ext cx="4532817" cy="478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BB44C3-B879-9B30-700F-B450DFB5D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110" y="1630839"/>
            <a:ext cx="3414980" cy="50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48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제조업체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57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27E1EC-25F0-FF96-2E8D-DF7A7C41A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3" y="1825371"/>
            <a:ext cx="7747635" cy="2539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2B4738-D9F4-7E0F-DE8D-2948E6C3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022" y="3358007"/>
            <a:ext cx="5256778" cy="27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3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버거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AE338-4579-F04D-A085-C56E3B4E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7" y="1698625"/>
            <a:ext cx="6296025" cy="46577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9E5614-0F7D-920C-124C-30544A8A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411" y="2235789"/>
            <a:ext cx="4632389" cy="39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6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사이드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4B983-1BD7-F372-B839-2DF9E12D1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467475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88E034-40EA-3D2F-5939-E0BE6563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912" y="2797211"/>
            <a:ext cx="5199888" cy="319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673D9-B683-E12F-910B-388BB90B8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697"/>
            <a:ext cx="10515600" cy="1325563"/>
          </a:xfrm>
        </p:spPr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자료 조사</a:t>
            </a:r>
          </a:p>
        </p:txBody>
      </p:sp>
      <p:pic>
        <p:nvPicPr>
          <p:cNvPr id="5" name="내용 개체 틀 4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CD252ECF-3B2B-1915-EC03-29ED8E788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66"/>
          <a:stretch/>
        </p:blipFill>
        <p:spPr>
          <a:xfrm>
            <a:off x="100013" y="1567260"/>
            <a:ext cx="5995988" cy="1325564"/>
          </a:xfrm>
        </p:spPr>
      </p:pic>
      <p:pic>
        <p:nvPicPr>
          <p:cNvPr id="6" name="내용 개체 틀 4" descr="텍스트, 스크린샷, 온라인 광고이(가) 표시된 사진&#10;&#10;자동 생성된 설명">
            <a:extLst>
              <a:ext uri="{FF2B5EF4-FFF2-40B4-BE49-F238E27FC236}">
                <a16:creationId xmlns:a16="http://schemas.microsoft.com/office/drawing/2014/main" id="{630D5881-0FCA-C955-BF49-41C34B7C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56821" b="874"/>
          <a:stretch/>
        </p:blipFill>
        <p:spPr>
          <a:xfrm>
            <a:off x="100012" y="2769395"/>
            <a:ext cx="6165057" cy="3995737"/>
          </a:xfrm>
          <a:prstGeom prst="rect">
            <a:avLst/>
          </a:prstGeom>
        </p:spPr>
      </p:pic>
      <p:pic>
        <p:nvPicPr>
          <p:cNvPr id="8" name="그림 7" descr="텍스트, 패스트푸드, 음식, 번이(가) 표시된 사진&#10;&#10;자동 생성된 설명">
            <a:extLst>
              <a:ext uri="{FF2B5EF4-FFF2-40B4-BE49-F238E27FC236}">
                <a16:creationId xmlns:a16="http://schemas.microsoft.com/office/drawing/2014/main" id="{3B66849A-5FD4-DD23-91AE-B08CF2E0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97" y="1561808"/>
            <a:ext cx="3303958" cy="4799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144341-77C7-C9BA-FA19-7F73633DE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467" y="1664890"/>
            <a:ext cx="2633991" cy="467667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C55B5D-CD46-8F75-524A-F8B028C5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</a:t>
            </a:fld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3951B47-812C-FF44-649B-E3124762F1A7}"/>
                  </a:ext>
                </a:extLst>
              </p14:cNvPr>
              <p14:cNvContentPartPr/>
              <p14:nvPr/>
            </p14:nvContentPartPr>
            <p14:xfrm>
              <a:off x="3755327" y="2159319"/>
              <a:ext cx="1906920" cy="3492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3951B47-812C-FF44-649B-E3124762F1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6687" y="2150679"/>
                <a:ext cx="19245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CC34658A-4367-2576-9985-4A00D482157D}"/>
                  </a:ext>
                </a:extLst>
              </p14:cNvPr>
              <p14:cNvContentPartPr/>
              <p14:nvPr/>
            </p14:nvContentPartPr>
            <p14:xfrm>
              <a:off x="4080767" y="3551079"/>
              <a:ext cx="1165320" cy="399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CC34658A-4367-2576-9985-4A00D48215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2127" y="3542079"/>
                <a:ext cx="11829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C7598FCA-972B-2046-8B4C-AA2DF078D31F}"/>
                  </a:ext>
                </a:extLst>
              </p14:cNvPr>
              <p14:cNvContentPartPr/>
              <p14:nvPr/>
            </p14:nvContentPartPr>
            <p14:xfrm>
              <a:off x="5473967" y="3553239"/>
              <a:ext cx="508680" cy="324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C7598FCA-972B-2046-8B4C-AA2DF078D3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4967" y="3544239"/>
                <a:ext cx="5263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FB2B2BA9-D053-4C47-B016-1CB58E632602}"/>
                  </a:ext>
                </a:extLst>
              </p14:cNvPr>
              <p14:cNvContentPartPr/>
              <p14:nvPr/>
            </p14:nvContentPartPr>
            <p14:xfrm>
              <a:off x="238847" y="3800199"/>
              <a:ext cx="754200" cy="30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FB2B2BA9-D053-4C47-B016-1CB58E63260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207" y="3791199"/>
                <a:ext cx="7718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7BD44BA-ECF6-E802-2308-A425B11728BD}"/>
                  </a:ext>
                </a:extLst>
              </p14:cNvPr>
              <p14:cNvContentPartPr/>
              <p14:nvPr/>
            </p14:nvContentPartPr>
            <p14:xfrm>
              <a:off x="1435847" y="4179279"/>
              <a:ext cx="902880" cy="442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7BD44BA-ECF6-E802-2308-A425B11728B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27207" y="4170279"/>
                <a:ext cx="9205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F3D29041-B7B9-2854-A79F-DF71E88268FE}"/>
                  </a:ext>
                </a:extLst>
              </p14:cNvPr>
              <p14:cNvContentPartPr/>
              <p14:nvPr/>
            </p14:nvContentPartPr>
            <p14:xfrm>
              <a:off x="3761807" y="4228239"/>
              <a:ext cx="435240" cy="38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F3D29041-B7B9-2854-A79F-DF71E88268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52807" y="4219239"/>
                <a:ext cx="452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2ED6B8B1-E749-2C5C-31A9-6488E41F3069}"/>
                  </a:ext>
                </a:extLst>
              </p14:cNvPr>
              <p14:cNvContentPartPr/>
              <p14:nvPr/>
            </p14:nvContentPartPr>
            <p14:xfrm>
              <a:off x="5805527" y="4139679"/>
              <a:ext cx="192960" cy="39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2ED6B8B1-E749-2C5C-31A9-6488E41F30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96527" y="4130679"/>
                <a:ext cx="210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8C88D375-9C2B-7D86-A4DB-40B9A18F784D}"/>
                  </a:ext>
                </a:extLst>
              </p14:cNvPr>
              <p14:cNvContentPartPr/>
              <p14:nvPr/>
            </p14:nvContentPartPr>
            <p14:xfrm>
              <a:off x="288527" y="4399959"/>
              <a:ext cx="1227240" cy="5004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8C88D375-9C2B-7D86-A4DB-40B9A18F78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9527" y="4391319"/>
                <a:ext cx="1244880" cy="6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616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쿠폰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778EB2-0695-E103-C2ED-A225C695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7560"/>
            <a:ext cx="6838950" cy="2466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E8EB7-C9AE-C179-EBA0-A19FCF79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0" y="3490277"/>
            <a:ext cx="570488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배달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A31D3B-D026-8880-331A-777FD57D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" y="1848802"/>
            <a:ext cx="7386505" cy="31603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8F2E61-B9DA-337E-3309-226D1D3C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328" y="3523143"/>
            <a:ext cx="6381559" cy="25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리뷰 데이터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06B06-880E-7119-687E-CAA58E0B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4" y="1799051"/>
            <a:ext cx="8736246" cy="3637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B339EE-14EE-4C90-3166-8A03A88C1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501" y="2610771"/>
            <a:ext cx="6924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9A2C6-106D-EA2A-0676-AFBD1CD239CD}"/>
              </a:ext>
            </a:extLst>
          </p:cNvPr>
          <p:cNvSpPr txBox="1"/>
          <p:nvPr/>
        </p:nvSpPr>
        <p:spPr>
          <a:xfrm>
            <a:off x="838200" y="1690688"/>
            <a:ext cx="986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수정 </a:t>
            </a:r>
            <a:r>
              <a:rPr lang="en-US" altLang="ko-KR" sz="3200" dirty="0"/>
              <a:t>: </a:t>
            </a:r>
            <a:r>
              <a:rPr lang="ko-KR" altLang="en-US" sz="3200" dirty="0"/>
              <a:t>버거 테이블에서 </a:t>
            </a:r>
            <a:r>
              <a:rPr lang="ko-KR" altLang="en-US" sz="3200" dirty="0" err="1"/>
              <a:t>취두부</a:t>
            </a:r>
            <a:r>
              <a:rPr lang="ko-KR" altLang="en-US" sz="3200" dirty="0"/>
              <a:t> </a:t>
            </a:r>
            <a:r>
              <a:rPr lang="ko-KR" altLang="en-US" sz="3200" dirty="0" err="1"/>
              <a:t>버거를</a:t>
            </a:r>
            <a:r>
              <a:rPr lang="ko-KR" altLang="en-US" sz="3200" dirty="0"/>
              <a:t> </a:t>
            </a:r>
            <a:r>
              <a:rPr lang="en-US" altLang="ko-KR" sz="3200" dirty="0"/>
              <a:t>8500</a:t>
            </a:r>
            <a:r>
              <a:rPr lang="ko-KR" altLang="en-US" sz="3200" dirty="0"/>
              <a:t>원에서 </a:t>
            </a:r>
            <a:r>
              <a:rPr lang="en-US" altLang="ko-KR" sz="3200" dirty="0"/>
              <a:t>15000</a:t>
            </a:r>
            <a:r>
              <a:rPr lang="ko-KR" altLang="en-US" sz="3200" dirty="0"/>
              <a:t>원으로 수정하라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6FE598-DCDB-EE32-8E27-D28F1F82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706" y="2686900"/>
            <a:ext cx="3034094" cy="32580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3B5718-1CF8-4F2E-457A-B163155CB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" y="3139063"/>
            <a:ext cx="3667125" cy="1971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5E325B-DFFD-EC7D-4E4C-0DF9637CD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953" y="2686900"/>
            <a:ext cx="3034094" cy="3258012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C8767F7-CA79-A52E-1100-2B8733873C98}"/>
              </a:ext>
            </a:extLst>
          </p:cNvPr>
          <p:cNvSpPr/>
          <p:nvPr/>
        </p:nvSpPr>
        <p:spPr>
          <a:xfrm>
            <a:off x="7544181" y="4035552"/>
            <a:ext cx="880491" cy="75351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D336C0-BDA2-75B0-4C0C-D2C7C4C5F3C0}"/>
              </a:ext>
            </a:extLst>
          </p:cNvPr>
          <p:cNvGrpSpPr/>
          <p:nvPr/>
        </p:nvGrpSpPr>
        <p:grpSpPr>
          <a:xfrm>
            <a:off x="5239944" y="5375328"/>
            <a:ext cx="5821200" cy="673200"/>
            <a:chOff x="5239944" y="5375328"/>
            <a:chExt cx="5821200" cy="67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A90C884-5702-AD8E-CD5E-175FDE81333E}"/>
                    </a:ext>
                  </a:extLst>
                </p14:cNvPr>
                <p14:cNvContentPartPr/>
                <p14:nvPr/>
              </p14:nvContentPartPr>
              <p14:xfrm>
                <a:off x="5239944" y="5375328"/>
                <a:ext cx="2247480" cy="404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A90C884-5702-AD8E-CD5E-175FDE8133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33824" y="5369208"/>
                  <a:ext cx="22597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5C29C92-C707-B8FC-71AD-20546B0733B3}"/>
                    </a:ext>
                  </a:extLst>
                </p14:cNvPr>
                <p14:cNvContentPartPr/>
                <p14:nvPr/>
              </p14:nvContentPartPr>
              <p14:xfrm>
                <a:off x="8508024" y="5680608"/>
                <a:ext cx="2553120" cy="367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5C29C92-C707-B8FC-71AD-20546B0733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01904" y="5674488"/>
                  <a:ext cx="2565360" cy="38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8616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C86A8-D0D3-FC9C-5579-D8E06696A7A3}"/>
              </a:ext>
            </a:extLst>
          </p:cNvPr>
          <p:cNvSpPr txBox="1"/>
          <p:nvPr/>
        </p:nvSpPr>
        <p:spPr>
          <a:xfrm>
            <a:off x="838200" y="1690688"/>
            <a:ext cx="986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수정 </a:t>
            </a:r>
            <a:r>
              <a:rPr lang="en-US" altLang="ko-KR" sz="3200" dirty="0"/>
              <a:t>: </a:t>
            </a:r>
            <a:r>
              <a:rPr lang="ko-KR" altLang="en-US" sz="3200" dirty="0"/>
              <a:t>고객테이블의 이름을 </a:t>
            </a:r>
            <a:r>
              <a:rPr lang="ko-KR" altLang="en-US" sz="3200" dirty="0" err="1"/>
              <a:t>이광수에서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이궁수로</a:t>
            </a:r>
            <a:r>
              <a:rPr lang="ko-KR" altLang="en-US" sz="3200" dirty="0"/>
              <a:t> 바꿔라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6B791-E836-12C0-4C7A-C5F25F644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" b="81476"/>
          <a:stretch/>
        </p:blipFill>
        <p:spPr>
          <a:xfrm>
            <a:off x="4328305" y="2858355"/>
            <a:ext cx="4432072" cy="11412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296CC5-4051-A128-6577-48D00EFD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" y="2792158"/>
            <a:ext cx="3495675" cy="2200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071DDE-7933-56CE-45E0-A9153308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975" y="5167312"/>
            <a:ext cx="3781425" cy="57150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EA2AAA1-D59C-77AF-7672-FF183E4E14CE}"/>
              </a:ext>
            </a:extLst>
          </p:cNvPr>
          <p:cNvSpPr/>
          <p:nvPr/>
        </p:nvSpPr>
        <p:spPr>
          <a:xfrm rot="3658135">
            <a:off x="7833742" y="4190653"/>
            <a:ext cx="880491" cy="75351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174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삭제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019D35-FC0D-505C-4C8C-CF9118EFC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7" y="2654140"/>
            <a:ext cx="4856741" cy="2352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0F9184-F126-976E-3520-A9524FE6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670" y="4130010"/>
            <a:ext cx="4240645" cy="22183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9FDCF5-5077-BED7-B10B-6A3222998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673" y="396797"/>
            <a:ext cx="4572642" cy="280593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8CEEC69-2B43-D632-F63C-37B4F830D5E3}"/>
              </a:ext>
            </a:extLst>
          </p:cNvPr>
          <p:cNvSpPr/>
          <p:nvPr/>
        </p:nvSpPr>
        <p:spPr>
          <a:xfrm rot="5400000">
            <a:off x="8998891" y="3278509"/>
            <a:ext cx="880491" cy="75351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AB5024-8294-E22F-44C2-CEF2EF7B5100}"/>
              </a:ext>
            </a:extLst>
          </p:cNvPr>
          <p:cNvSpPr txBox="1"/>
          <p:nvPr/>
        </p:nvSpPr>
        <p:spPr>
          <a:xfrm>
            <a:off x="838200" y="1690688"/>
            <a:ext cx="986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삭제</a:t>
            </a:r>
            <a:r>
              <a:rPr lang="en-US" altLang="ko-KR" sz="3200" dirty="0"/>
              <a:t> : </a:t>
            </a:r>
            <a:r>
              <a:rPr lang="ko-KR" altLang="en-US" sz="3200" dirty="0" err="1"/>
              <a:t>사이드테이블중</a:t>
            </a:r>
            <a:r>
              <a:rPr lang="ko-KR" altLang="en-US" sz="3200" dirty="0"/>
              <a:t> </a:t>
            </a:r>
            <a:r>
              <a:rPr lang="ko-KR" altLang="en-US" sz="3200" dirty="0" err="1"/>
              <a:t>개불구이를</a:t>
            </a:r>
            <a:r>
              <a:rPr lang="ko-KR" altLang="en-US" sz="3200" dirty="0"/>
              <a:t> 삭제해라</a:t>
            </a:r>
          </a:p>
        </p:txBody>
      </p:sp>
    </p:spTree>
    <p:extLst>
      <p:ext uri="{BB962C8B-B14F-4D97-AF65-F5344CB8AC3E}">
        <p14:creationId xmlns:p14="http://schemas.microsoft.com/office/powerpoint/2010/main" val="3786071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92D1A8-D453-20DD-D96A-A2DED7F0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7" y="3016251"/>
            <a:ext cx="5295784" cy="2717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ADAC90-9529-19CF-B0C5-2C28F7824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734" y="655510"/>
            <a:ext cx="3895725" cy="17430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6D18C9-6EE0-B536-910A-DF2978509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939" y="2688970"/>
            <a:ext cx="4010025" cy="34290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4AAC97B-E826-61E3-EA0D-5BE2769216BD}"/>
              </a:ext>
            </a:extLst>
          </p:cNvPr>
          <p:cNvSpPr/>
          <p:nvPr/>
        </p:nvSpPr>
        <p:spPr>
          <a:xfrm>
            <a:off x="6204394" y="3998042"/>
            <a:ext cx="880491" cy="75351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44170E-C02A-3206-8017-ABF0D34CA648}"/>
              </a:ext>
            </a:extLst>
          </p:cNvPr>
          <p:cNvSpPr txBox="1"/>
          <p:nvPr/>
        </p:nvSpPr>
        <p:spPr>
          <a:xfrm>
            <a:off x="838200" y="1690688"/>
            <a:ext cx="986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 </a:t>
            </a:r>
            <a:r>
              <a:rPr lang="en-US" altLang="ko-KR" sz="3200" dirty="0"/>
              <a:t>: </a:t>
            </a:r>
            <a:r>
              <a:rPr lang="ko-KR" altLang="en-US" sz="3200" dirty="0"/>
              <a:t>리뷰 테이블에서 제목과 내용만 검색해라</a:t>
            </a:r>
            <a:r>
              <a:rPr lang="en-US" altLang="ko-KR" sz="3200" dirty="0"/>
              <a:t> 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11986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FD398-E39F-CB1F-7437-2993C253ED63}"/>
              </a:ext>
            </a:extLst>
          </p:cNvPr>
          <p:cNvSpPr txBox="1"/>
          <p:nvPr/>
        </p:nvSpPr>
        <p:spPr>
          <a:xfrm>
            <a:off x="838200" y="1690688"/>
            <a:ext cx="986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 </a:t>
            </a:r>
            <a:r>
              <a:rPr lang="en-US" altLang="ko-KR" sz="3200" dirty="0"/>
              <a:t>: </a:t>
            </a:r>
            <a:r>
              <a:rPr lang="ko-KR" altLang="en-US" sz="3200" dirty="0"/>
              <a:t>버거 테이블에서 </a:t>
            </a:r>
            <a:r>
              <a:rPr lang="en-US" altLang="ko-KR" sz="3200" dirty="0"/>
              <a:t>7000</a:t>
            </a:r>
            <a:r>
              <a:rPr lang="ko-KR" altLang="en-US" sz="3200" dirty="0"/>
              <a:t>원이 넘는 </a:t>
            </a:r>
            <a:r>
              <a:rPr lang="ko-KR" altLang="en-US" sz="3200" dirty="0" err="1"/>
              <a:t>버거의</a:t>
            </a:r>
            <a:r>
              <a:rPr lang="ko-KR" altLang="en-US" sz="3200" dirty="0"/>
              <a:t> 이름</a:t>
            </a:r>
            <a:r>
              <a:rPr lang="en-US" altLang="ko-KR" sz="3200" dirty="0"/>
              <a:t>,</a:t>
            </a:r>
            <a:r>
              <a:rPr lang="ko-KR" altLang="en-US" sz="3200" dirty="0"/>
              <a:t>가격</a:t>
            </a:r>
            <a:endParaRPr lang="en-US" altLang="ko-KR" sz="3200" dirty="0"/>
          </a:p>
          <a:p>
            <a:r>
              <a:rPr lang="ko-KR" altLang="en-US" sz="3200" dirty="0"/>
              <a:t> 데이터를 검색하라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313C51-35CD-3475-4EB5-FF48FC536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89" y="3531994"/>
            <a:ext cx="3468849" cy="29666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0F1EBBA-3AAE-DA8A-E19F-4A17517E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117" y="3868924"/>
            <a:ext cx="3790300" cy="1967484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C95AEC9-1A98-5A96-85E0-B97BBAE3D669}"/>
              </a:ext>
            </a:extLst>
          </p:cNvPr>
          <p:cNvSpPr/>
          <p:nvPr/>
        </p:nvSpPr>
        <p:spPr>
          <a:xfrm>
            <a:off x="7440582" y="4475910"/>
            <a:ext cx="880491" cy="75351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78EEBF-3A3F-919D-FB97-DBDBDE55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83" y="3184471"/>
            <a:ext cx="36957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8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BC9A4-9B61-FC24-85AC-C3B7FFA69A76}"/>
              </a:ext>
            </a:extLst>
          </p:cNvPr>
          <p:cNvSpPr txBox="1"/>
          <p:nvPr/>
        </p:nvSpPr>
        <p:spPr>
          <a:xfrm>
            <a:off x="838200" y="1690688"/>
            <a:ext cx="986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 </a:t>
            </a:r>
            <a:r>
              <a:rPr lang="en-US" altLang="ko-KR" sz="3200" dirty="0"/>
              <a:t>: </a:t>
            </a:r>
            <a:r>
              <a:rPr lang="ko-KR" altLang="en-US" sz="3200" dirty="0"/>
              <a:t>제조업체 테이블에서 </a:t>
            </a:r>
            <a:r>
              <a:rPr lang="en-US" altLang="ko-KR" sz="3200" dirty="0"/>
              <a:t>ID</a:t>
            </a:r>
            <a:r>
              <a:rPr lang="ko-KR" altLang="en-US" sz="3200" dirty="0"/>
              <a:t>가 </a:t>
            </a:r>
            <a:r>
              <a:rPr lang="en-US" altLang="ko-KR" sz="3200" dirty="0"/>
              <a:t>3</a:t>
            </a:r>
            <a:r>
              <a:rPr lang="ko-KR" altLang="en-US" sz="3200" dirty="0"/>
              <a:t>인 열을 모두 검색해라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575DBC-CA40-F26E-D99E-0A669752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00" y="2669094"/>
            <a:ext cx="3686175" cy="2124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2FBAE4-8EDD-5259-F0DC-DAA03F5F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27" y="4124629"/>
            <a:ext cx="3904679" cy="13972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34CD1D-2133-5E8E-E02D-BF9310F68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137" y="3601026"/>
            <a:ext cx="3904679" cy="2444409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BF2D06E-9056-8314-D802-068AC7A87549}"/>
              </a:ext>
            </a:extLst>
          </p:cNvPr>
          <p:cNvSpPr/>
          <p:nvPr/>
        </p:nvSpPr>
        <p:spPr>
          <a:xfrm>
            <a:off x="7318476" y="4446473"/>
            <a:ext cx="880491" cy="75351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105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C5C49-591C-05D2-3C8F-95A00BFC4D6B}"/>
              </a:ext>
            </a:extLst>
          </p:cNvPr>
          <p:cNvSpPr txBox="1"/>
          <p:nvPr/>
        </p:nvSpPr>
        <p:spPr>
          <a:xfrm>
            <a:off x="838200" y="1690688"/>
            <a:ext cx="986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 </a:t>
            </a:r>
            <a:r>
              <a:rPr lang="en-US" altLang="ko-KR" sz="3200" dirty="0"/>
              <a:t>: </a:t>
            </a:r>
            <a:r>
              <a:rPr lang="ko-KR" altLang="en-US" sz="3200" dirty="0"/>
              <a:t>배달 테이블의 내용을 전체 검색해라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4E937-126E-FC91-029B-6823B0D17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550"/>
            <a:ext cx="3600450" cy="1866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E592CA-0C5A-37C7-3962-FCF23C71C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98" y="3309751"/>
            <a:ext cx="74961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5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671AF-04A1-B881-045E-0DEC1F69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고객정보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699704-9371-F824-4E2E-9DD45CBBF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74728"/>
            <a:ext cx="861966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고객은 ID, 비밀번호, 이름, 전화번호, 주소의 정보를 가진다.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고객은 ID 정보를 통해 구분된다.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고객은 주문에 참조된다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고객은 쿠폰에 참조된다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고객은 리뷰에 참조된다</a:t>
            </a:r>
            <a:endParaRPr kumimoji="0" lang="en-US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그래픽 4" descr="목표 대상 그룹 단색으로 채워진">
            <a:extLst>
              <a:ext uri="{FF2B5EF4-FFF2-40B4-BE49-F238E27FC236}">
                <a16:creationId xmlns:a16="http://schemas.microsoft.com/office/drawing/2014/main" id="{1737A8BA-398B-9817-A187-FA05013D3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7614" y="3219203"/>
            <a:ext cx="3065813" cy="30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9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C5C49-591C-05D2-3C8F-95A00BFC4D6B}"/>
              </a:ext>
            </a:extLst>
          </p:cNvPr>
          <p:cNvSpPr txBox="1"/>
          <p:nvPr/>
        </p:nvSpPr>
        <p:spPr>
          <a:xfrm>
            <a:off x="838200" y="1690688"/>
            <a:ext cx="986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 </a:t>
            </a:r>
            <a:r>
              <a:rPr lang="en-US" altLang="ko-KR" sz="3200" dirty="0"/>
              <a:t>: </a:t>
            </a:r>
            <a:r>
              <a:rPr lang="ko-KR" altLang="en-US" sz="3200" dirty="0"/>
              <a:t>쿠폰 테이블에서 할인가격이 </a:t>
            </a:r>
            <a:r>
              <a:rPr lang="en-US" altLang="ko-KR" sz="3200" dirty="0"/>
              <a:t>2000</a:t>
            </a:r>
            <a:r>
              <a:rPr lang="ko-KR" altLang="en-US" sz="3200" dirty="0"/>
              <a:t>원 </a:t>
            </a:r>
            <a:r>
              <a:rPr lang="ko-KR" altLang="en-US" sz="3200" dirty="0" err="1"/>
              <a:t>이상인것을</a:t>
            </a:r>
            <a:r>
              <a:rPr lang="ko-KR" altLang="en-US" sz="3200" dirty="0"/>
              <a:t> </a:t>
            </a:r>
            <a:endParaRPr lang="en-US" altLang="ko-KR" sz="3200" dirty="0"/>
          </a:p>
          <a:p>
            <a:r>
              <a:rPr lang="ko-KR" altLang="en-US" sz="3200" dirty="0"/>
              <a:t>검색해라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3177C5-BD2A-1CE0-208A-6CD77299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10" y="2863499"/>
            <a:ext cx="3609975" cy="2009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48088C-16F9-26D3-1269-8CF51E60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13" y="4879233"/>
            <a:ext cx="4272277" cy="1477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D202D2-B7AB-BB88-61FF-4A10ADB63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955" y="2484101"/>
            <a:ext cx="4868664" cy="2105368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680420F-AC17-9275-840E-EE47BDB975F7}"/>
              </a:ext>
            </a:extLst>
          </p:cNvPr>
          <p:cNvSpPr/>
          <p:nvPr/>
        </p:nvSpPr>
        <p:spPr>
          <a:xfrm rot="5400000">
            <a:off x="8495997" y="4316978"/>
            <a:ext cx="674004" cy="5982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888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553CF-B95A-5242-F44C-EF667D08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 설계 </a:t>
            </a:r>
            <a:r>
              <a:rPr lang="en-US" altLang="ko-KR" dirty="0"/>
              <a:t>– </a:t>
            </a:r>
            <a:r>
              <a:rPr lang="ko-KR" altLang="en-US" dirty="0"/>
              <a:t>데이터 검색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FF3184-CE07-994D-8571-B5835E56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FC5C49-591C-05D2-3C8F-95A00BFC4D6B}"/>
              </a:ext>
            </a:extLst>
          </p:cNvPr>
          <p:cNvSpPr txBox="1"/>
          <p:nvPr/>
        </p:nvSpPr>
        <p:spPr>
          <a:xfrm>
            <a:off x="838200" y="1690688"/>
            <a:ext cx="9868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검색 </a:t>
            </a:r>
            <a:r>
              <a:rPr lang="en-US" altLang="ko-KR" sz="3200" dirty="0"/>
              <a:t>: </a:t>
            </a:r>
            <a:r>
              <a:rPr lang="ko-KR" altLang="en-US" sz="3200" dirty="0"/>
              <a:t>주소 테이블에서 행복시에 사는 고객의 이름</a:t>
            </a:r>
            <a:r>
              <a:rPr lang="en-US" altLang="ko-KR" sz="3200" dirty="0"/>
              <a:t>,</a:t>
            </a:r>
            <a:r>
              <a:rPr lang="ko-KR" altLang="en-US" sz="3200" dirty="0"/>
              <a:t>주소를 검색해라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BAE49F-74B7-C637-13CF-10F46CAF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9" y="3016251"/>
            <a:ext cx="3686175" cy="1924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956776-3BD5-DA68-9EA9-99E85A77D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088" y="4578741"/>
            <a:ext cx="2781300" cy="1666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0D0F40-C50A-0140-3CB1-4C7D1AE69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684" y="2458192"/>
            <a:ext cx="2806739" cy="416677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3354890-664B-A00B-AD01-8EDC4C1B3A15}"/>
              </a:ext>
            </a:extLst>
          </p:cNvPr>
          <p:cNvSpPr/>
          <p:nvPr/>
        </p:nvSpPr>
        <p:spPr>
          <a:xfrm>
            <a:off x="7936596" y="4641175"/>
            <a:ext cx="674004" cy="5982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046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56FF4-E454-71D9-DECE-40A41A449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2" y="290945"/>
            <a:ext cx="1185553" cy="1372079"/>
          </a:xfrm>
        </p:spPr>
        <p:txBody>
          <a:bodyPr>
            <a:normAutofit/>
          </a:bodyPr>
          <a:lstStyle/>
          <a:p>
            <a:r>
              <a:rPr lang="ko-KR" altLang="en-US" dirty="0"/>
              <a:t>출처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AD650-5F79-CEE9-9E89-39D632176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829" y="1540822"/>
            <a:ext cx="7091360" cy="1062363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hlinkClick r:id="rId2"/>
              </a:rPr>
              <a:t>햄버거 프랜차이즈 </a:t>
            </a:r>
            <a:r>
              <a:rPr lang="ko-KR" altLang="en-US" sz="2000" dirty="0" err="1">
                <a:hlinkClick r:id="rId2"/>
              </a:rPr>
              <a:t>프랭크버거</a:t>
            </a:r>
            <a:r>
              <a:rPr lang="en-US" altLang="ko-KR" sz="2000" dirty="0">
                <a:hlinkClick r:id="rId2"/>
              </a:rPr>
              <a:t>, </a:t>
            </a:r>
            <a:r>
              <a:rPr lang="ko-KR" altLang="en-US" sz="2000" dirty="0">
                <a:hlinkClick r:id="rId2"/>
              </a:rPr>
              <a:t>자체 주문 어플리케이션 </a:t>
            </a:r>
            <a:r>
              <a:rPr lang="ko-KR" altLang="en-US" sz="2000" dirty="0" err="1">
                <a:hlinkClick r:id="rId2"/>
              </a:rPr>
              <a:t>프랭크버거</a:t>
            </a:r>
            <a:r>
              <a:rPr lang="ko-KR" altLang="en-US" sz="2000" dirty="0">
                <a:hlinkClick r:id="rId2"/>
              </a:rPr>
              <a:t> 앱 출시 </a:t>
            </a:r>
            <a:r>
              <a:rPr lang="en-US" altLang="ko-KR" sz="2000" dirty="0">
                <a:hlinkClick r:id="rId2"/>
              </a:rPr>
              <a:t>&lt; </a:t>
            </a:r>
            <a:r>
              <a:rPr lang="ko-KR" altLang="en-US" sz="2000" dirty="0">
                <a:hlinkClick r:id="rId2"/>
              </a:rPr>
              <a:t>라이프 </a:t>
            </a:r>
            <a:r>
              <a:rPr lang="en-US" altLang="ko-KR" sz="2000" dirty="0">
                <a:hlinkClick r:id="rId2"/>
              </a:rPr>
              <a:t>&lt; </a:t>
            </a:r>
            <a:r>
              <a:rPr lang="ko-KR" altLang="en-US" sz="2000" dirty="0">
                <a:hlinkClick r:id="rId2"/>
              </a:rPr>
              <a:t>기사본문 </a:t>
            </a:r>
            <a:r>
              <a:rPr lang="en-US" altLang="ko-KR" sz="2000" dirty="0">
                <a:hlinkClick r:id="rId2"/>
              </a:rPr>
              <a:t>- </a:t>
            </a:r>
            <a:r>
              <a:rPr lang="ko-KR" altLang="en-US" sz="2000" dirty="0">
                <a:hlinkClick r:id="rId2"/>
              </a:rPr>
              <a:t>기호일보 </a:t>
            </a:r>
            <a:r>
              <a:rPr lang="en-US" altLang="ko-KR" sz="2000" dirty="0">
                <a:hlinkClick r:id="rId2"/>
              </a:rPr>
              <a:t>- </a:t>
            </a:r>
            <a:r>
              <a:rPr lang="ko-KR" altLang="en-US" sz="2000" dirty="0">
                <a:hlinkClick r:id="rId2"/>
              </a:rPr>
              <a:t>아침을 여는 신문 </a:t>
            </a:r>
            <a:r>
              <a:rPr lang="en-US" altLang="ko-KR" sz="2000" dirty="0">
                <a:hlinkClick r:id="rId2"/>
              </a:rPr>
              <a:t>(kihoilbo.co.kr)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CFBEA3-9F25-ADE2-1E9A-6927367D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620392-FB9C-4786-83C4-86233166524A}" type="slidenum">
              <a:rPr lang="ko-KR" altLang="en-US" smtClean="0"/>
              <a:pPr>
                <a:spcAft>
                  <a:spcPts val="600"/>
                </a:spcAft>
              </a:pPr>
              <a:t>72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B1B0D-AC91-48AA-2F43-D364FC225F26}"/>
              </a:ext>
            </a:extLst>
          </p:cNvPr>
          <p:cNvSpPr txBox="1"/>
          <p:nvPr/>
        </p:nvSpPr>
        <p:spPr>
          <a:xfrm>
            <a:off x="1557151" y="2728235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맥도날드 </a:t>
            </a:r>
            <a:r>
              <a:rPr lang="en-US" altLang="ko-KR" dirty="0">
                <a:hlinkClick r:id="rId3"/>
              </a:rPr>
              <a:t>M</a:t>
            </a:r>
            <a:r>
              <a:rPr lang="ko-KR" altLang="en-US" dirty="0">
                <a:hlinkClick r:id="rId3"/>
              </a:rPr>
              <a:t>오더 </a:t>
            </a:r>
            <a:r>
              <a:rPr lang="en-US" altLang="ko-KR" dirty="0">
                <a:hlinkClick r:id="rId3"/>
              </a:rPr>
              <a:t>| </a:t>
            </a:r>
            <a:r>
              <a:rPr lang="ko-KR" altLang="en-US" dirty="0">
                <a:hlinkClick r:id="rId3"/>
              </a:rPr>
              <a:t>맥도날드 </a:t>
            </a:r>
            <a:r>
              <a:rPr lang="en-US" altLang="ko-KR" dirty="0">
                <a:hlinkClick r:id="rId3"/>
              </a:rPr>
              <a:t>(mcdonalds.co.kr)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719DB446-2412-80B0-EF97-E9C80DD98A9B}"/>
              </a:ext>
            </a:extLst>
          </p:cNvPr>
          <p:cNvSpPr txBox="1">
            <a:spLocks/>
          </p:cNvSpPr>
          <p:nvPr/>
        </p:nvSpPr>
        <p:spPr>
          <a:xfrm>
            <a:off x="635330" y="1384736"/>
            <a:ext cx="771895" cy="68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기사 </a:t>
            </a:r>
            <a:r>
              <a:rPr lang="en-US" altLang="ko-KR" sz="2000" dirty="0"/>
              <a:t>: </a:t>
            </a:r>
            <a:endParaRPr lang="ko-KR" altLang="en-US" sz="2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E8DD31C-40FD-A540-AA0D-5C1E72965EE6}"/>
              </a:ext>
            </a:extLst>
          </p:cNvPr>
          <p:cNvSpPr txBox="1">
            <a:spLocks/>
          </p:cNvSpPr>
          <p:nvPr/>
        </p:nvSpPr>
        <p:spPr>
          <a:xfrm>
            <a:off x="637310" y="2603185"/>
            <a:ext cx="771895" cy="687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dirty="0"/>
              <a:t>사진 </a:t>
            </a:r>
            <a:r>
              <a:rPr lang="en-US" altLang="ko-KR" sz="2000" dirty="0"/>
              <a:t>: 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FC28C9-7BED-2EBF-D948-1E10612CFC17}"/>
              </a:ext>
            </a:extLst>
          </p:cNvPr>
          <p:cNvSpPr txBox="1"/>
          <p:nvPr/>
        </p:nvSpPr>
        <p:spPr>
          <a:xfrm>
            <a:off x="1557151" y="3290453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4"/>
              </a:rPr>
              <a:t>버거킹</a:t>
            </a:r>
            <a:r>
              <a:rPr lang="ko-KR" altLang="en-US" dirty="0">
                <a:hlinkClick r:id="rId4"/>
              </a:rPr>
              <a:t> 앱 와이어프레임 작성과 </a:t>
            </a:r>
            <a:r>
              <a:rPr lang="en-US" altLang="ko-KR" dirty="0">
                <a:hlinkClick r:id="rId4"/>
              </a:rPr>
              <a:t>UX </a:t>
            </a:r>
            <a:r>
              <a:rPr lang="ko-KR" altLang="en-US" dirty="0">
                <a:hlinkClick r:id="rId4"/>
              </a:rPr>
              <a:t>개선 </a:t>
            </a:r>
            <a:r>
              <a:rPr lang="en-US" altLang="ko-KR" dirty="0">
                <a:hlinkClick r:id="rId4"/>
              </a:rPr>
              <a:t>(brunch.co.kr)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8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EF574E0-2480-6216-ADED-15D872EE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you.</a:t>
            </a:r>
            <a:endParaRPr lang="ko-KR" alt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FD91E5-F7CF-3BAA-633E-02BE0E69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0620392-FB9C-4786-83C4-86233166524A}" type="slidenum">
              <a:rPr lang="ko-KR" alt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73</a:t>
            </a:fld>
            <a:endParaRPr lang="ko-KR" alt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08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D414F27-351D-7BAF-F377-5BDF3C944BE9}"/>
              </a:ext>
            </a:extLst>
          </p:cNvPr>
          <p:cNvSpPr txBox="1">
            <a:spLocks/>
          </p:cNvSpPr>
          <p:nvPr/>
        </p:nvSpPr>
        <p:spPr>
          <a:xfrm>
            <a:off x="838200" y="3447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제조업체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61FF11A-9ED0-F417-1F44-FA3D2EDF4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37424"/>
            <a:ext cx="569899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제조업체는 </a:t>
            </a:r>
            <a:r>
              <a:rPr lang="en-US" altLang="ko-KR" dirty="0">
                <a:latin typeface="Arial" panose="020B0604020202020204" pitchFamily="34" charset="0"/>
              </a:rPr>
              <a:t>ID,</a:t>
            </a:r>
            <a:r>
              <a:rPr lang="ko-KR" altLang="en-US" dirty="0">
                <a:latin typeface="Arial" panose="020B0604020202020204" pitchFamily="34" charset="0"/>
              </a:rPr>
              <a:t>이름</a:t>
            </a:r>
            <a:r>
              <a:rPr lang="en-US" altLang="ko-KR" dirty="0">
                <a:latin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</a:rPr>
              <a:t>연락처를 포함한다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latin typeface="Arial" panose="020B0604020202020204" pitchFamily="34" charset="0"/>
              </a:rPr>
              <a:t>제조업체는 </a:t>
            </a:r>
            <a:r>
              <a:rPr lang="ko-KR" altLang="en-US" dirty="0" err="1">
                <a:latin typeface="Arial" panose="020B0604020202020204" pitchFamily="34" charset="0"/>
              </a:rPr>
              <a:t>버거와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n:1</a:t>
            </a:r>
            <a:r>
              <a:rPr lang="ko-KR" altLang="en-US" dirty="0">
                <a:latin typeface="Arial" panose="020B0604020202020204" pitchFamily="34" charset="0"/>
              </a:rPr>
              <a:t>관계로 공급된다</a:t>
            </a:r>
            <a:endParaRPr lang="ko-KR" altLang="ko-KR" dirty="0">
              <a:latin typeface="Arial" panose="020B0604020202020204" pitchFamily="34" charset="0"/>
            </a:endParaRPr>
          </a:p>
        </p:txBody>
      </p:sp>
      <p:pic>
        <p:nvPicPr>
          <p:cNvPr id="8" name="그래픽 7" descr="공장 윤곽선">
            <a:extLst>
              <a:ext uri="{FF2B5EF4-FFF2-40B4-BE49-F238E27FC236}">
                <a16:creationId xmlns:a16="http://schemas.microsoft.com/office/drawing/2014/main" id="{535FD6F1-1D88-D784-A794-6E450D3D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3241" y="2684895"/>
            <a:ext cx="3671455" cy="367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6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9671AF-04A1-B881-045E-0DEC1F69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계획 수립</a:t>
            </a:r>
            <a:r>
              <a:rPr lang="en-US" altLang="ko-KR" dirty="0"/>
              <a:t> </a:t>
            </a:r>
            <a:r>
              <a:rPr lang="en-US" altLang="ko-KR" sz="4000" dirty="0"/>
              <a:t>- </a:t>
            </a:r>
            <a:r>
              <a:rPr lang="ko-KR" altLang="en-US" sz="4000" dirty="0"/>
              <a:t>요구사항 분석</a:t>
            </a:r>
            <a:r>
              <a:rPr lang="en-US" altLang="ko-KR" sz="4000" dirty="0"/>
              <a:t>(</a:t>
            </a:r>
            <a:r>
              <a:rPr lang="ko-KR" altLang="en-US" sz="4000" dirty="0"/>
              <a:t>주소 정보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5CD3FC-2257-963B-1A11-D2EBBBA88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20392-FB9C-4786-83C4-86233166524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9699704-9371-F824-4E2E-9DD45CBBF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13118"/>
            <a:ext cx="656301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주소는 수령인 이름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</a:rPr>
              <a:t>주소를 포함한다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ko-KR" altLang="en-US" dirty="0">
                <a:latin typeface="Arial" panose="020B0604020202020204" pitchFamily="34" charset="0"/>
              </a:rPr>
              <a:t>하나의 고객은 여러 개의 주소를 가질 수 있다</a:t>
            </a:r>
            <a:endParaRPr lang="en-US" altLang="ko-KR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주소는 주문에 참조된다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그래픽 6" descr="집 Wi-Fi에서 작업 단색으로 채워진">
            <a:extLst>
              <a:ext uri="{FF2B5EF4-FFF2-40B4-BE49-F238E27FC236}">
                <a16:creationId xmlns:a16="http://schemas.microsoft.com/office/drawing/2014/main" id="{0D6BBFDF-3CA5-D27F-D145-63D1AE32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0732" y="2762003"/>
            <a:ext cx="3410197" cy="34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92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한컴 말랑말랑 Bold"/>
        <a:ea typeface="한컴 말랑말랑 Bold"/>
        <a:cs typeface=""/>
      </a:majorFont>
      <a:minorFont>
        <a:latin typeface="한컴 말랑말랑 Bold"/>
        <a:ea typeface="한컴 말랑말랑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1567</Words>
  <Application>Microsoft Office PowerPoint</Application>
  <PresentationFormat>와이드스크린</PresentationFormat>
  <Paragraphs>514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7" baseType="lpstr">
      <vt:lpstr>맑은 고딕</vt:lpstr>
      <vt:lpstr>한컴 말랑말랑 Bold</vt:lpstr>
      <vt:lpstr>Arial</vt:lpstr>
      <vt:lpstr>Office 테마</vt:lpstr>
      <vt:lpstr>데이터베이스설계 9조 버거 주문 시스템</vt:lpstr>
      <vt:lpstr>목차 </vt:lpstr>
      <vt:lpstr>계획 수립</vt:lpstr>
      <vt:lpstr>계획 수립 - 주제 선정</vt:lpstr>
      <vt:lpstr>계획 수립 - 선정 이유</vt:lpstr>
      <vt:lpstr>계획 수립 - 자료 조사</vt:lpstr>
      <vt:lpstr>계획 수립 - 요구사항 분석(고객정보)</vt:lpstr>
      <vt:lpstr>PowerPoint 프레젠테이션</vt:lpstr>
      <vt:lpstr>계획 수립 - 요구사항 분석(주소 정보)</vt:lpstr>
      <vt:lpstr>PowerPoint 프레젠테이션</vt:lpstr>
      <vt:lpstr>계획 수립 - 요구사항 분석(주문 정보)</vt:lpstr>
      <vt:lpstr>PowerPoint 프레젠테이션</vt:lpstr>
      <vt:lpstr>계획 수립 - 요구사항 분석(결제 정보)</vt:lpstr>
      <vt:lpstr>PowerPoint 프레젠테이션</vt:lpstr>
      <vt:lpstr>계획 수립 - 요구사항 분석(버거 정보)</vt:lpstr>
      <vt:lpstr>PowerPoint 프레젠테이션</vt:lpstr>
      <vt:lpstr>개념 설계</vt:lpstr>
      <vt:lpstr>개념 설계 – 관계 파악</vt:lpstr>
      <vt:lpstr>개념 설계 – 관계 파악</vt:lpstr>
      <vt:lpstr>개념 설계 – 관계 파악</vt:lpstr>
      <vt:lpstr>개념 설계 – 관계 파악</vt:lpstr>
      <vt:lpstr>개념 설계 – 관계 파악</vt:lpstr>
      <vt:lpstr>개념 설계 – 관계 파악</vt:lpstr>
      <vt:lpstr>개념 설계 – 관계 파악</vt:lpstr>
      <vt:lpstr>개념 설계 – 관계 파악</vt:lpstr>
      <vt:lpstr>개념 설계 – ERD 다이어그램</vt:lpstr>
      <vt:lpstr>개념 설계 – Erwin(최종본)</vt:lpstr>
      <vt:lpstr>논리 설계</vt:lpstr>
      <vt:lpstr>논리 설계 - 테이블 목록</vt:lpstr>
      <vt:lpstr>논리 설계 – 주문 테이블 명세서 </vt:lpstr>
      <vt:lpstr>논리 설계 – 고객 테이블 명세서</vt:lpstr>
      <vt:lpstr>논리 설계 – 버거 테이블 명세서 </vt:lpstr>
      <vt:lpstr>논리 설계 – 배달 테이블 명세서</vt:lpstr>
      <vt:lpstr>논리 설계 – 결제 테이블 명세서</vt:lpstr>
      <vt:lpstr>논리 설계 – 주소 테이블 명세서 </vt:lpstr>
      <vt:lpstr>논리 설계 – 제조업체 테이블 명세서  </vt:lpstr>
      <vt:lpstr>논리 설계 – 사이드 테이블 명세서</vt:lpstr>
      <vt:lpstr>논리 설계 – 쿠폰 테이블 명세서</vt:lpstr>
      <vt:lpstr>논리 설계 – 리뷰 테이블 명세서</vt:lpstr>
      <vt:lpstr>물리 설계</vt:lpstr>
      <vt:lpstr>물리 설계 – 고객테이블 생성</vt:lpstr>
      <vt:lpstr>물리 설계 – 주문테이블 생성</vt:lpstr>
      <vt:lpstr>물리 설계 – 결제 테이블 생성</vt:lpstr>
      <vt:lpstr>물리 설계 – 주소 테이블 생성</vt:lpstr>
      <vt:lpstr>물리 설계 – 제조업체 테이블 생성</vt:lpstr>
      <vt:lpstr>물리 설계 – 버거 테이블 생성</vt:lpstr>
      <vt:lpstr>물리 설계 – 배달 테이블 생성</vt:lpstr>
      <vt:lpstr>물리 설계 – 사이드 테이블 생성</vt:lpstr>
      <vt:lpstr>물리 설계 – 쿠폰 테이블 생성</vt:lpstr>
      <vt:lpstr>물리 설계 – 리뷰 테이블 생성</vt:lpstr>
      <vt:lpstr>물리 설계 – 쿠폰 테이블에 열 추가</vt:lpstr>
      <vt:lpstr>물리 설계 – 리뷰 테이블에 열 추가</vt:lpstr>
      <vt:lpstr>물리 설계 – 고객 데이터 입력</vt:lpstr>
      <vt:lpstr>물리 설계 – 주문 데이터 입력</vt:lpstr>
      <vt:lpstr>물리 설계 – 결제 데이터 입력</vt:lpstr>
      <vt:lpstr>물리 설계 – 주소 데이터 입력</vt:lpstr>
      <vt:lpstr>물리 설계 – 제조업체 데이터 입력</vt:lpstr>
      <vt:lpstr>물리 설계 – 버거 데이터 입력</vt:lpstr>
      <vt:lpstr>물리 설계 – 사이드 데이터 입력</vt:lpstr>
      <vt:lpstr>물리 설계 – 쿠폰 데이터 입력</vt:lpstr>
      <vt:lpstr>물리 설계 – 배달 데이터 입력</vt:lpstr>
      <vt:lpstr>물리 설계 – 리뷰 데이터 입력</vt:lpstr>
      <vt:lpstr>물리 설계 – 데이터 수정</vt:lpstr>
      <vt:lpstr>물리 설계 – 데이터 수정</vt:lpstr>
      <vt:lpstr>물리 설계 – 데이터 삭제</vt:lpstr>
      <vt:lpstr>물리 설계 – 데이터 검색</vt:lpstr>
      <vt:lpstr>물리 설계 – 데이터 검색</vt:lpstr>
      <vt:lpstr>물리 설계 – 데이터 검색</vt:lpstr>
      <vt:lpstr>물리 설계 – 데이터 검색</vt:lpstr>
      <vt:lpstr>물리 설계 – 데이터 검색</vt:lpstr>
      <vt:lpstr>물리 설계 – 데이터 검색</vt:lpstr>
      <vt:lpstr>출처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데이터베이스설계 9조 버거 주문 시스템</dc:title>
  <dc:creator>김 현서</dc:creator>
  <cp:lastModifiedBy>황은빈</cp:lastModifiedBy>
  <cp:revision>8</cp:revision>
  <dcterms:created xsi:type="dcterms:W3CDTF">2024-05-07T05:01:18Z</dcterms:created>
  <dcterms:modified xsi:type="dcterms:W3CDTF">2024-06-24T01:26:18Z</dcterms:modified>
</cp:coreProperties>
</file>